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haansoftxlsx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9"/>
  </p:notesMasterIdLst>
  <p:sldIdLst>
    <p:sldId id="256" r:id="rId2"/>
    <p:sldId id="308" r:id="rId3"/>
    <p:sldId id="297" r:id="rId4"/>
    <p:sldId id="298" r:id="rId5"/>
    <p:sldId id="299" r:id="rId6"/>
    <p:sldId id="300" r:id="rId7"/>
    <p:sldId id="305" r:id="rId8"/>
    <p:sldId id="312" r:id="rId9"/>
    <p:sldId id="302" r:id="rId10"/>
    <p:sldId id="314" r:id="rId11"/>
    <p:sldId id="307" r:id="rId12"/>
    <p:sldId id="309" r:id="rId13"/>
    <p:sldId id="310" r:id="rId14"/>
    <p:sldId id="311" r:id="rId15"/>
    <p:sldId id="313" r:id="rId16"/>
    <p:sldId id="301" r:id="rId17"/>
    <p:sldId id="306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병근" initials="신" lastIdx="1" clrIdx="0">
    <p:extLst>
      <p:ext uri="{19B8F6BF-5375-455C-9EA6-DF929625EA0E}">
        <p15:presenceInfo xmlns:p15="http://schemas.microsoft.com/office/powerpoint/2012/main" userId="e54e02809c88d7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595959"/>
    <a:srgbClr val="00CC99"/>
    <a:srgbClr val="9BBB59"/>
    <a:srgbClr val="8064A2"/>
    <a:srgbClr val="4F81BD"/>
    <a:srgbClr val="C0504D"/>
    <a:srgbClr val="0000FF"/>
    <a:srgbClr val="023368"/>
    <a:srgbClr val="114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8A7CA1-45BA-41C8-B956-33D01752DC55}" v="84" dt="2022-11-08T16:15:38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81034" autoAdjust="0"/>
  </p:normalViewPr>
  <p:slideViewPr>
    <p:cSldViewPr snapToGrid="0">
      <p:cViewPr varScale="1">
        <p:scale>
          <a:sx n="87" d="100"/>
          <a:sy n="87" d="100"/>
        </p:scale>
        <p:origin x="136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삼성전자 리모콘 버튼 개수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1985</c:v>
                </c:pt>
                <c:pt idx="1">
                  <c:v>1990</c:v>
                </c:pt>
                <c:pt idx="2">
                  <c:v>2000</c:v>
                </c:pt>
                <c:pt idx="3">
                  <c:v>2010</c:v>
                </c:pt>
                <c:pt idx="4">
                  <c:v>2011</c:v>
                </c:pt>
                <c:pt idx="5">
                  <c:v>2014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23</c:v>
                </c:pt>
                <c:pt idx="1">
                  <c:v>46</c:v>
                </c:pt>
                <c:pt idx="2">
                  <c:v>47</c:v>
                </c:pt>
                <c:pt idx="3">
                  <c:v>48</c:v>
                </c:pt>
                <c:pt idx="4">
                  <c:v>113</c:v>
                </c:pt>
                <c:pt idx="5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19-4352-9E9A-8841A51C27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4284783"/>
        <c:axId val="254285199"/>
      </c:lineChart>
      <c:catAx>
        <c:axId val="254284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4285199"/>
        <c:crosses val="autoZero"/>
        <c:auto val="1"/>
        <c:lblAlgn val="ctr"/>
        <c:lblOffset val="100"/>
        <c:noMultiLvlLbl val="0"/>
      </c:catAx>
      <c:valAx>
        <c:axId val="254285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4284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24T16:14:18.883" idx="1">
    <p:pos x="10" y="10"/>
    <p:text>IR신호는 38khz 주파수 성분을 가진 신호를 쓰며, 제조사별 Protocol, Address, Comman형태의 신호로 통신한다. 아래는 시중에서 많이쓰이는 NEC형식의 적외선 프로토콜 프레임인데,  제품의 제조회사나 제품의 기능이 모두 다르기 때문에 제조자들 마다 다 다른 형태의 Format이 사용된다. 우리 리모컨은 불특정 다수의 모든 리모콘에 대하여 복제를 지원해야하기 때문에 IRREMOTE 라이브러리를 뜯어보며 각 제조사마다 상이한 구조의 프로토콜 프레임을 전부 사용할 수 있도록 구현하였다.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FD1F1-D724-4AC1-93C5-DC9ABA9C1EA4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CA17B-6F8B-4A94-8B8D-FD0991A1F1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839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34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06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86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gif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741" y="2682140"/>
            <a:ext cx="2088296" cy="2844240"/>
          </a:xfrm>
          <a:prstGeom prst="rect">
            <a:avLst/>
          </a:prstGeom>
        </p:spPr>
      </p:pic>
      <p:sp>
        <p:nvSpPr>
          <p:cNvPr id="10" name="L 도형 5"/>
          <p:cNvSpPr/>
          <p:nvPr/>
        </p:nvSpPr>
        <p:spPr bwMode="auto">
          <a:xfrm flipH="1">
            <a:off x="817" y="5976589"/>
            <a:ext cx="9146638" cy="836787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14288 w 9375356"/>
              <a:gd name="connsiteY5" fmla="*/ 786010 h 786010"/>
              <a:gd name="connsiteX6" fmla="*/ 0 w 9375356"/>
              <a:gd name="connsiteY6" fmla="*/ 0 h 786010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2381 w 9375356"/>
              <a:gd name="connsiteY5" fmla="*/ 786010 h 786010"/>
              <a:gd name="connsiteX6" fmla="*/ 0 w 9375356"/>
              <a:gd name="connsiteY6" fmla="*/ 0 h 786010"/>
              <a:gd name="connsiteX0" fmla="*/ 2488 w 9373081"/>
              <a:gd name="connsiteY0" fmla="*/ 17447 h 783829"/>
              <a:gd name="connsiteX1" fmla="*/ 1756474 w 9373081"/>
              <a:gd name="connsiteY1" fmla="*/ 0 h 783829"/>
              <a:gd name="connsiteX2" fmla="*/ 2423224 w 9373081"/>
              <a:gd name="connsiteY2" fmla="*/ 306187 h 783829"/>
              <a:gd name="connsiteX3" fmla="*/ 9373081 w 9373081"/>
              <a:gd name="connsiteY3" fmla="*/ 306187 h 783829"/>
              <a:gd name="connsiteX4" fmla="*/ 9373081 w 9373081"/>
              <a:gd name="connsiteY4" fmla="*/ 783829 h 783829"/>
              <a:gd name="connsiteX5" fmla="*/ 106 w 9373081"/>
              <a:gd name="connsiteY5" fmla="*/ 783829 h 783829"/>
              <a:gd name="connsiteX6" fmla="*/ 2488 w 9373081"/>
              <a:gd name="connsiteY6" fmla="*/ 17447 h 783829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418 h 766800"/>
              <a:gd name="connsiteX1" fmla="*/ 1756474 w 9373081"/>
              <a:gd name="connsiteY1" fmla="*/ 418 h 766800"/>
              <a:gd name="connsiteX2" fmla="*/ 2423224 w 9373081"/>
              <a:gd name="connsiteY2" fmla="*/ 289158 h 766800"/>
              <a:gd name="connsiteX3" fmla="*/ 9373081 w 9373081"/>
              <a:gd name="connsiteY3" fmla="*/ 289158 h 766800"/>
              <a:gd name="connsiteX4" fmla="*/ 9373081 w 9373081"/>
              <a:gd name="connsiteY4" fmla="*/ 766800 h 766800"/>
              <a:gd name="connsiteX5" fmla="*/ 106 w 9373081"/>
              <a:gd name="connsiteY5" fmla="*/ 766800 h 766800"/>
              <a:gd name="connsiteX6" fmla="*/ 2488 w 9373081"/>
              <a:gd name="connsiteY6" fmla="*/ 418 h 766800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3081" h="766382">
                <a:moveTo>
                  <a:pt x="2488" y="0"/>
                </a:moveTo>
                <a:lnTo>
                  <a:pt x="1756474" y="0"/>
                </a:lnTo>
                <a:cubicBezTo>
                  <a:pt x="2043018" y="462"/>
                  <a:pt x="2107312" y="264481"/>
                  <a:pt x="2423224" y="288740"/>
                </a:cubicBezTo>
                <a:lnTo>
                  <a:pt x="9373081" y="288740"/>
                </a:lnTo>
                <a:lnTo>
                  <a:pt x="9373081" y="766382"/>
                </a:lnTo>
                <a:lnTo>
                  <a:pt x="106" y="766382"/>
                </a:lnTo>
                <a:cubicBezTo>
                  <a:pt x="-688" y="504379"/>
                  <a:pt x="3282" y="262003"/>
                  <a:pt x="248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L 도형 5"/>
          <p:cNvSpPr/>
          <p:nvPr/>
        </p:nvSpPr>
        <p:spPr bwMode="auto">
          <a:xfrm flipH="1">
            <a:off x="818" y="6029547"/>
            <a:ext cx="9143182" cy="783829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61068" h="783829">
                <a:moveTo>
                  <a:pt x="0" y="0"/>
                </a:moveTo>
                <a:lnTo>
                  <a:pt x="1744461" y="0"/>
                </a:lnTo>
                <a:cubicBezTo>
                  <a:pt x="2023861" y="462"/>
                  <a:pt x="2100061" y="299375"/>
                  <a:pt x="2411211" y="306187"/>
                </a:cubicBezTo>
                <a:lnTo>
                  <a:pt x="9361068" y="306187"/>
                </a:lnTo>
                <a:lnTo>
                  <a:pt x="9361068" y="783829"/>
                </a:lnTo>
                <a:lnTo>
                  <a:pt x="0" y="7838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EBEBE"/>
              </a:gs>
              <a:gs pos="0">
                <a:srgbClr val="ECECEC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3" name="Picture 8" descr="C:\Users\Donggeon Lee\Desktop\IoT\pnu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053" y="6223627"/>
            <a:ext cx="1645499" cy="41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제목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1277281"/>
            <a:ext cx="7772400" cy="1259824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3" name="부제목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650024" y="3023001"/>
            <a:ext cx="5843952" cy="1081259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rgbClr val="004EA2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0D680-078B-4021-91D2-BFE36AAF6766}"/>
              </a:ext>
            </a:extLst>
          </p:cNvPr>
          <p:cNvSpPr txBox="1"/>
          <p:nvPr/>
        </p:nvSpPr>
        <p:spPr>
          <a:xfrm>
            <a:off x="3486036" y="5041117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부산대학교 </a:t>
            </a:r>
            <a:r>
              <a:rPr lang="ko-KR" altLang="en-US" sz="1200" b="0" dirty="0" err="1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정보의생명공학대학</a:t>
            </a:r>
            <a:endParaRPr lang="en-US" altLang="ko-KR" sz="1200" b="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2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</a:t>
            </a:r>
            <a:r>
              <a:rPr lang="ko-KR" altLang="en-US" sz="2000" b="0" dirty="0">
                <a:solidFill>
                  <a:schemeClr val="tx2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컴퓨터공학부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A9853B-F490-4B3B-9B23-5B632CC61D03}"/>
              </a:ext>
            </a:extLst>
          </p:cNvPr>
          <p:cNvSpPr/>
          <p:nvPr/>
        </p:nvSpPr>
        <p:spPr>
          <a:xfrm>
            <a:off x="817" y="0"/>
            <a:ext cx="9144000" cy="711200"/>
          </a:xfrm>
          <a:prstGeom prst="rect">
            <a:avLst/>
          </a:pr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CDD27-CD1C-4CA0-A452-7B574BE3AB50}"/>
              </a:ext>
            </a:extLst>
          </p:cNvPr>
          <p:cNvSpPr/>
          <p:nvPr/>
        </p:nvSpPr>
        <p:spPr>
          <a:xfrm>
            <a:off x="0" y="612559"/>
            <a:ext cx="9144000" cy="383340"/>
          </a:xfrm>
          <a:prstGeom prst="rect">
            <a:avLst/>
          </a:prstGeom>
          <a:solidFill>
            <a:srgbClr val="20A15E"/>
          </a:solidFill>
          <a:ln>
            <a:solidFill>
              <a:srgbClr val="20A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기본형">
            <a:extLst>
              <a:ext uri="{FF2B5EF4-FFF2-40B4-BE49-F238E27FC236}">
                <a16:creationId xmlns:a16="http://schemas.microsoft.com/office/drawing/2014/main" id="{D26D7978-E8B6-4D84-BAC1-928F19A6F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3" t="26557" r="28362" b="25734"/>
          <a:stretch/>
        </p:blipFill>
        <p:spPr bwMode="auto">
          <a:xfrm>
            <a:off x="108529" y="133822"/>
            <a:ext cx="1080653" cy="76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정장형 심볼01">
            <a:extLst>
              <a:ext uri="{FF2B5EF4-FFF2-40B4-BE49-F238E27FC236}">
                <a16:creationId xmlns:a16="http://schemas.microsoft.com/office/drawing/2014/main" id="{690CD754-3353-485D-95B4-94148F98E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203" y="5041117"/>
            <a:ext cx="613861" cy="6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9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994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457200" y="908720"/>
            <a:ext cx="4038600" cy="58326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4648200" y="908720"/>
            <a:ext cx="4038600" cy="583264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5565FF20-9F99-4F3D-8508-0C7C5A8F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889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05DB11-9E8D-4861-8DF2-ADEACCA464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0" y="914400"/>
            <a:ext cx="8587509" cy="5532438"/>
          </a:xfrm>
        </p:spPr>
        <p:txBody>
          <a:bodyPr/>
          <a:lstStyle>
            <a:lvl1pPr>
              <a:defRPr baseline="0">
                <a:latin typeface="Candara" panose="020E0502030303020204" pitchFamily="34" charset="0"/>
                <a:ea typeface="+mj-ea"/>
              </a:defRPr>
            </a:lvl1pPr>
            <a:lvl2pPr>
              <a:lnSpc>
                <a:spcPct val="150000"/>
              </a:lnSpc>
              <a:defRPr baseline="0">
                <a:latin typeface="Candara" panose="020E0502030303020204" pitchFamily="34" charset="0"/>
                <a:ea typeface="+mn-ea"/>
              </a:defRPr>
            </a:lvl2pPr>
            <a:lvl3pPr>
              <a:defRPr baseline="0">
                <a:latin typeface="Candara" panose="020E0502030303020204" pitchFamily="34" charset="0"/>
                <a:ea typeface="+mn-ea"/>
              </a:defRPr>
            </a:lvl3pPr>
            <a:lvl4pPr>
              <a:defRPr baseline="0">
                <a:latin typeface="Candara" panose="020E0502030303020204" pitchFamily="34" charset="0"/>
                <a:ea typeface="+mn-ea"/>
              </a:defRPr>
            </a:lvl4pPr>
            <a:lvl5pPr>
              <a:defRPr baseline="0">
                <a:latin typeface="Candara" panose="020E0502030303020204" pitchFamily="34" charset="0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116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3929066"/>
            <a:ext cx="7772400" cy="714380"/>
          </a:xfrm>
        </p:spPr>
        <p:txBody>
          <a:bodyPr anchor="t"/>
          <a:lstStyle>
            <a:lvl1pPr algn="l">
              <a:defRPr sz="4000" b="1" cap="all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4643445"/>
            <a:ext cx="7772400" cy="150018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07256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457200" y="908720"/>
            <a:ext cx="4038600" cy="5832648"/>
          </a:xfrm>
        </p:spPr>
        <p:txBody>
          <a:bodyPr>
            <a:normAutofit/>
          </a:bodyPr>
          <a:lstStyle>
            <a:lvl1pPr>
              <a:defRPr sz="2000"/>
            </a:lvl1pPr>
            <a:lvl2pPr marL="442913" indent="-174625">
              <a:defRPr sz="1600"/>
            </a:lvl2pPr>
            <a:lvl3pPr marL="803275" indent="-174625">
              <a:defRPr sz="1400"/>
            </a:lvl3pPr>
            <a:lvl4pPr marL="1081088" indent="-277813">
              <a:defRPr sz="1200"/>
            </a:lvl4pPr>
            <a:lvl5pPr marL="1163638" indent="-268288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5565FF20-9F99-4F3D-8508-0C7C5A8F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56323F4-0B9B-4F2F-9D74-97D8AAC62AB9}"/>
              </a:ext>
            </a:extLst>
          </p:cNvPr>
          <p:cNvSpPr>
            <a:spLocks noGrp="1"/>
          </p:cNvSpPr>
          <p:nvPr>
            <p:ph sz="half" idx="11"/>
            <p:custDataLst>
              <p:tags r:id="rId3"/>
            </p:custDataLst>
          </p:nvPr>
        </p:nvSpPr>
        <p:spPr>
          <a:xfrm>
            <a:off x="4927600" y="908720"/>
            <a:ext cx="4038600" cy="5832648"/>
          </a:xfrm>
        </p:spPr>
        <p:txBody>
          <a:bodyPr>
            <a:normAutofit/>
          </a:bodyPr>
          <a:lstStyle>
            <a:lvl1pPr>
              <a:defRPr sz="2000"/>
            </a:lvl1pPr>
            <a:lvl2pPr marL="442913" indent="-174625">
              <a:defRPr sz="1600"/>
            </a:lvl2pPr>
            <a:lvl3pPr marL="803275" indent="-174625">
              <a:defRPr sz="1400"/>
            </a:lvl3pPr>
            <a:lvl4pPr marL="1081088" indent="-277813">
              <a:defRPr sz="1200"/>
            </a:lvl4pPr>
            <a:lvl5pPr marL="1163638" indent="-268288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27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400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6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31809"/>
      </p:ext>
    </p:extLst>
  </p:cSld>
  <p:clrMapOvr>
    <a:masterClrMapping/>
  </p:clrMapOvr>
  <p:transition/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0"/>
          <p:cNvSpPr>
            <a:spLocks noChangeArrowheads="1"/>
          </p:cNvSpPr>
          <p:nvPr/>
        </p:nvSpPr>
        <p:spPr bwMode="invGray">
          <a:xfrm>
            <a:off x="0" y="-22225"/>
            <a:ext cx="9144000" cy="555625"/>
          </a:xfrm>
          <a:prstGeom prst="rect">
            <a:avLst/>
          </a:prstGeom>
          <a:solidFill>
            <a:srgbClr val="009EA8">
              <a:alpha val="3294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/>
            <a:endParaRPr lang="ko-KR" altLang="en-US" sz="3200">
              <a:solidFill>
                <a:srgbClr val="481C10"/>
              </a:solidFill>
              <a:ea typeface="맑은 고딕" pitchFamily="50" charset="-127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8301038" y="6525344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fontAlgn="ctr" latinLnBrk="1" hangingPunct="1">
              <a:spcBef>
                <a:spcPct val="20000"/>
              </a:spcBef>
              <a:defRPr/>
            </a:pPr>
            <a:fld id="{384696AA-5E38-43AD-84E0-1096E86142ED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fontAlgn="ctr" latinLnBrk="1" hangingPunct="1">
                <a:spcBef>
                  <a:spcPct val="20000"/>
                </a:spcBef>
                <a:defRPr/>
              </a:pPr>
              <a:t>‹#›</a:t>
            </a:fld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47650" y="35744"/>
            <a:ext cx="760095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26960" y="836712"/>
            <a:ext cx="8449496" cy="5544616"/>
          </a:xfrm>
        </p:spPr>
        <p:txBody>
          <a:bodyPr/>
          <a:lstStyle>
            <a:lvl1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67651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05DB11-9E8D-4861-8DF2-ADEACCA464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0" y="914400"/>
            <a:ext cx="8587509" cy="5532438"/>
          </a:xfrm>
        </p:spPr>
        <p:txBody>
          <a:bodyPr/>
          <a:lstStyle>
            <a:lvl1pPr>
              <a:defRPr baseline="0">
                <a:latin typeface="Candara" panose="020E0502030303020204" pitchFamily="34" charset="0"/>
                <a:ea typeface="+mj-ea"/>
              </a:defRPr>
            </a:lvl1pPr>
            <a:lvl2pPr>
              <a:defRPr baseline="0">
                <a:latin typeface="Candara" panose="020E0502030303020204" pitchFamily="34" charset="0"/>
                <a:ea typeface="+mn-ea"/>
              </a:defRPr>
            </a:lvl2pPr>
            <a:lvl3pPr>
              <a:defRPr baseline="0">
                <a:latin typeface="Candara" panose="020E0502030303020204" pitchFamily="34" charset="0"/>
                <a:ea typeface="+mn-ea"/>
              </a:defRPr>
            </a:lvl3pPr>
            <a:lvl4pPr>
              <a:defRPr baseline="0">
                <a:latin typeface="Candara" panose="020E0502030303020204" pitchFamily="34" charset="0"/>
                <a:ea typeface="+mn-ea"/>
              </a:defRPr>
            </a:lvl4pPr>
            <a:lvl5pPr>
              <a:defRPr baseline="0">
                <a:latin typeface="Candara" panose="020E0502030303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7791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26" name="제목 개체 틀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181794" y="129648"/>
            <a:ext cx="8784976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179512" y="796190"/>
            <a:ext cx="8784976" cy="598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791968"/>
            <a:ext cx="9144000" cy="66032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 descr="C:\Users\Donggeon Lee\Desktop\IoT\pnu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6430120"/>
            <a:ext cx="1325123" cy="33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2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74" r:id="rId9"/>
    <p:sldLayoutId id="2147483680" r:id="rId10"/>
    <p:sldLayoutId id="2147483676" r:id="rId11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2800" b="1" kern="1200" baseline="0">
          <a:solidFill>
            <a:srgbClr val="20A15E"/>
          </a:solidFill>
          <a:effectLst>
            <a:glow rad="127000">
              <a:schemeClr val="bg1"/>
            </a:glow>
          </a:effectLst>
          <a:latin typeface="Candara" panose="020E0502030303020204" pitchFamily="34" charset="0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9pPr>
    </p:titleStyle>
    <p:bodyStyle>
      <a:lvl1pPr marL="342900" indent="-342900" algn="l" rtl="0" eaLnBrk="1" fontAlgn="base" latinLnBrk="1" hangingPunct="1">
        <a:lnSpc>
          <a:spcPct val="100000"/>
        </a:lnSpc>
        <a:spcBef>
          <a:spcPts val="600"/>
        </a:spcBef>
        <a:spcAft>
          <a:spcPts val="600"/>
        </a:spcAft>
        <a:buFont typeface="Wingdings" pitchFamily="2" charset="2"/>
        <a:buChar char="v"/>
        <a:defRPr sz="2000" b="1" kern="1200" baseline="0">
          <a:solidFill>
            <a:srgbClr val="023368"/>
          </a:solidFill>
          <a:effectLst>
            <a:glow rad="38100">
              <a:schemeClr val="bg1"/>
            </a:glow>
          </a:effectLst>
          <a:latin typeface="Candara" panose="020E0502030303020204" pitchFamily="34" charset="0"/>
          <a:ea typeface="+mj-ea"/>
          <a:cs typeface="+mn-cs"/>
        </a:defRPr>
      </a:lvl1pPr>
      <a:lvl2pPr marL="742950" indent="-285750" algn="l" rtl="0" eaLnBrk="1" fontAlgn="base" latinLnBrk="1" hangingPunct="1">
        <a:lnSpc>
          <a:spcPct val="100000"/>
        </a:lnSpc>
        <a:spcBef>
          <a:spcPts val="600"/>
        </a:spcBef>
        <a:spcAft>
          <a:spcPts val="600"/>
        </a:spcAft>
        <a:buFont typeface="Wingdings" pitchFamily="2" charset="2"/>
        <a:buChar char="§"/>
        <a:defRPr sz="16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2pPr>
      <a:lvl3pPr marL="1143000" indent="-228600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•"/>
        <a:defRPr sz="14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3pPr>
      <a:lvl4pPr marL="1600200" indent="-228600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–"/>
        <a:defRPr sz="12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4pPr>
      <a:lvl5pPr marL="2057400" indent="-228600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»"/>
        <a:defRPr sz="12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1.kr/articles/?2617857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eg"/><Relationship Id="rId7" Type="http://schemas.openxmlformats.org/officeDocument/2006/relationships/image" Target="../media/image13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dirty="0" err="1" smtClean="0"/>
              <a:t>버튼리스</a:t>
            </a:r>
            <a:r>
              <a:rPr lang="ko-KR" altLang="en-US" dirty="0" smtClean="0"/>
              <a:t> 트랙패드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리모컨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kumimoji="1" lang="en-US" altLang="ko-KR" sz="2400" dirty="0" smtClean="0">
                <a:solidFill>
                  <a:prstClr val="black"/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  <a:cs typeface="+mn-cs"/>
              </a:rPr>
              <a:t>B</a:t>
            </a:r>
            <a:r>
              <a:rPr kumimoji="1" lang="en-US" altLang="ko-Kore-KR" sz="2400" dirty="0" smtClean="0">
                <a:solidFill>
                  <a:prstClr val="black"/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  <a:cs typeface="+mn-cs"/>
              </a:rPr>
              <a:t>utton-Less Trackpad </a:t>
            </a:r>
            <a:r>
              <a:rPr kumimoji="1" lang="en-US" altLang="ko-Kore-KR" sz="2400" dirty="0">
                <a:solidFill>
                  <a:prstClr val="black"/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  <a:cs typeface="+mn-cs"/>
              </a:rPr>
              <a:t>Custom Remote Controller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E6DD0D-58CE-4ECD-B3B8-09118EB1B845}"/>
              </a:ext>
            </a:extLst>
          </p:cNvPr>
          <p:cNvSpPr/>
          <p:nvPr/>
        </p:nvSpPr>
        <p:spPr>
          <a:xfrm>
            <a:off x="88491" y="6461349"/>
            <a:ext cx="2029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81518" latinLnBrk="0"/>
            <a:r>
              <a:rPr lang="en-US" altLang="ko-KR" sz="1400" kern="0" spc="-91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20A15E"/>
                </a:solidFill>
                <a:latin typeface="Cooper Black" panose="0208090404030B020404" pitchFamily="18" charset="0"/>
                <a:ea typeface="나눔명조 ExtraBold" panose="02020603020101020101" pitchFamily="18" charset="-127"/>
              </a:rPr>
              <a:t>Adventure Design</a:t>
            </a:r>
            <a:endParaRPr lang="ko-KR" altLang="en-US" sz="1400" kern="0" spc="-91" dirty="0">
              <a:ln>
                <a:solidFill>
                  <a:sysClr val="window" lastClr="FFFFFF">
                    <a:alpha val="0"/>
                  </a:sysClr>
                </a:solidFill>
              </a:ln>
              <a:solidFill>
                <a:srgbClr val="20A15E"/>
              </a:solidFill>
              <a:latin typeface="Cooper Black" panose="0208090404030B020404" pitchFamily="18" charset="0"/>
              <a:ea typeface="나눔명조 ExtraBold" panose="02020603020101020101" pitchFamily="18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532238" y="3023001"/>
            <a:ext cx="6079524" cy="1081259"/>
          </a:xfrm>
        </p:spPr>
        <p:txBody>
          <a:bodyPr/>
          <a:lstStyle/>
          <a:p>
            <a:r>
              <a:rPr lang="en-US" altLang="ko-KR" dirty="0" smtClean="0"/>
              <a:t>2022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2</a:t>
            </a:r>
            <a:r>
              <a:rPr lang="ko-KR" altLang="en-US" dirty="0" smtClean="0"/>
              <a:t>학기 어드벤처디자인 </a:t>
            </a:r>
            <a:r>
              <a:rPr lang="en-US" altLang="ko-KR" dirty="0" smtClean="0"/>
              <a:t>004</a:t>
            </a:r>
            <a:r>
              <a:rPr lang="ko-KR" altLang="en-US" dirty="0" smtClean="0"/>
              <a:t>분반 </a:t>
            </a:r>
            <a:endParaRPr lang="en-US" altLang="ko-KR" dirty="0" smtClean="0"/>
          </a:p>
          <a:p>
            <a:r>
              <a:rPr lang="ko-KR" altLang="en-US" dirty="0" err="1" smtClean="0"/>
              <a:t>텀프로젝트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Team 4</a:t>
            </a:r>
            <a:endParaRPr lang="en-US" altLang="ko-KR" dirty="0"/>
          </a:p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1600" b="0" dirty="0" smtClean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+mj-ea"/>
              </a:rPr>
              <a:t>201924497</a:t>
            </a:r>
            <a:r>
              <a:rPr kumimoji="1" lang="ko-KR" altLang="en-US" sz="1600" b="0" dirty="0" smtClean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+mj-ea"/>
              </a:rPr>
              <a:t> 신병근</a:t>
            </a:r>
            <a:endParaRPr kumimoji="1" lang="en-US" altLang="ko-KR" sz="1600" b="0" dirty="0">
              <a:solidFill>
                <a:prstClr val="black">
                  <a:lumMod val="75000"/>
                  <a:lumOff val="25000"/>
                </a:prstClr>
              </a:solidFill>
              <a:effectLst/>
              <a:latin typeface="+mj-ea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1600" b="0" dirty="0" smtClean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+mj-ea"/>
              </a:rPr>
              <a:t>202255596 </a:t>
            </a:r>
            <a:r>
              <a:rPr kumimoji="1" lang="ko-KR" altLang="en-US" sz="1600" b="0" dirty="0" err="1" smtClean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+mj-ea"/>
              </a:rPr>
              <a:t>임현서</a:t>
            </a:r>
            <a:r>
              <a:rPr kumimoji="1" lang="ko-KR" altLang="en-US" sz="1600" b="0" dirty="0" smtClean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+mj-ea"/>
              </a:rPr>
              <a:t> </a:t>
            </a:r>
            <a:endParaRPr kumimoji="1" lang="en-US" altLang="ko-Kore-KR" sz="1600" b="0" dirty="0">
              <a:solidFill>
                <a:prstClr val="black">
                  <a:lumMod val="75000"/>
                  <a:lumOff val="25000"/>
                </a:prstClr>
              </a:solidFill>
              <a:effectLst/>
              <a:latin typeface="+mj-ea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1600" b="0" dirty="0" smtClean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+mj-ea"/>
              </a:rPr>
              <a:t>202113111 </a:t>
            </a:r>
            <a:r>
              <a:rPr kumimoji="1" lang="ko-KR" altLang="en-US" sz="1600" b="0" dirty="0" smtClean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+mj-ea"/>
              </a:rPr>
              <a:t>김재우</a:t>
            </a:r>
            <a:endParaRPr kumimoji="1" lang="ko-Kore-KR" altLang="en-US" sz="1600" b="0" dirty="0">
              <a:solidFill>
                <a:prstClr val="black">
                  <a:lumMod val="75000"/>
                  <a:lumOff val="25000"/>
                </a:prstClr>
              </a:solidFill>
              <a:effectLst/>
              <a:latin typeface="+mj-ea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344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시스템의 내용 및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832518" y="854393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IR 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신호의 수신 및 송신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93" y="976402"/>
            <a:ext cx="84473" cy="1560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68" y="1409237"/>
            <a:ext cx="5662410" cy="1509976"/>
          </a:xfrm>
          <a:prstGeom prst="rect">
            <a:avLst/>
          </a:prstGeom>
        </p:spPr>
      </p:pic>
      <p:pic>
        <p:nvPicPr>
          <p:cNvPr id="2052" name="Picture 4" descr="https://t1.daumcdn.net/cfile/tistory/2535714157A2DDE93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18" y="3783766"/>
            <a:ext cx="7377510" cy="23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813066" y="3165008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적외선 통신 </a:t>
            </a: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Protocol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41" y="3287017"/>
            <a:ext cx="84473" cy="15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0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시스템의 내용 및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05842" y="1813312"/>
            <a:ext cx="2054941" cy="2802650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390427" y="1813312"/>
            <a:ext cx="2054941" cy="2802650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80519" y="1813312"/>
            <a:ext cx="2054941" cy="2802650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733312" y="2101362"/>
            <a:ext cx="0" cy="216290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1330945" y="3179884"/>
            <a:ext cx="804734" cy="293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631223" y="1987062"/>
            <a:ext cx="527538" cy="5187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698023" y="3880339"/>
            <a:ext cx="527538" cy="5187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1354769" y="2111619"/>
            <a:ext cx="780910" cy="215265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402595" y="2138312"/>
            <a:ext cx="685258" cy="215265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U자형 화살표 39"/>
          <p:cNvSpPr/>
          <p:nvPr/>
        </p:nvSpPr>
        <p:spPr>
          <a:xfrm>
            <a:off x="6871563" y="2427726"/>
            <a:ext cx="791307" cy="786911"/>
          </a:xfrm>
          <a:prstGeom prst="uturnArrow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U자형 화살표 40"/>
          <p:cNvSpPr/>
          <p:nvPr/>
        </p:nvSpPr>
        <p:spPr>
          <a:xfrm rot="10800000">
            <a:off x="6812335" y="3214637"/>
            <a:ext cx="791307" cy="786911"/>
          </a:xfrm>
          <a:prstGeom prst="uturnArrow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832518" y="1114396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트랙패드 </a:t>
            </a:r>
            <a:r>
              <a:rPr lang="ko-KR" altLang="en-US" sz="2000" b="1" dirty="0" err="1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제스처 </a:t>
            </a: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유형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16" y="1236406"/>
            <a:ext cx="84473" cy="1560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1388712" y="4773878"/>
            <a:ext cx="6159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직선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4099615" y="4789712"/>
            <a:ext cx="6159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터치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6987649" y="4773878"/>
            <a:ext cx="6159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원형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808743" y="5128266"/>
            <a:ext cx="208506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처음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평균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끝 좌표의 거리 비교를 통해 인식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3596231" y="5146123"/>
            <a:ext cx="198698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누른 키가 </a:t>
            </a:r>
            <a:r>
              <a:rPr lang="en-US" altLang="ko-KR" sz="1200" dirty="0" smtClean="0">
                <a:latin typeface="+mn-ea"/>
              </a:rPr>
              <a:t>1</a:t>
            </a:r>
            <a:r>
              <a:rPr lang="ko-KR" altLang="en-US" sz="1200" dirty="0" smtClean="0">
                <a:latin typeface="+mn-ea"/>
              </a:rPr>
              <a:t>개일 경우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6371077" y="5152574"/>
            <a:ext cx="1849136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좌표들의 순서 비교를 통해 방향 구별 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908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시스템의 내용 및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05842" y="1813312"/>
            <a:ext cx="2054941" cy="648068"/>
          </a:xfrm>
          <a:prstGeom prst="rect">
            <a:avLst/>
          </a:prstGeom>
          <a:solidFill>
            <a:srgbClr val="00B05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832518" y="920086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리모컨 동작 </a:t>
            </a:r>
            <a:r>
              <a:rPr lang="ko-KR" altLang="en-US" sz="2000" b="1" dirty="0" err="1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상태별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LED 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신호 </a:t>
            </a: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리모컨 모드 </a:t>
            </a: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16" y="1042096"/>
            <a:ext cx="84473" cy="1560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1388712" y="4773878"/>
            <a:ext cx="8401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초록색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738789" y="5128266"/>
            <a:ext cx="184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기기 대기 상태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5842" y="2571750"/>
            <a:ext cx="2054941" cy="204421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41" y="2685799"/>
            <a:ext cx="1361764" cy="181611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418562" y="1813312"/>
            <a:ext cx="2054941" cy="648068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4101432" y="4773878"/>
            <a:ext cx="8401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노란색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3451509" y="5128266"/>
            <a:ext cx="184913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터치 인식 상태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418562" y="2571750"/>
            <a:ext cx="2054941" cy="204421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145756" y="1810454"/>
            <a:ext cx="2054941" cy="648068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6828626" y="4771020"/>
            <a:ext cx="8401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빨간색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6178703" y="5125408"/>
            <a:ext cx="184913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인식 완료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145756" y="2568892"/>
            <a:ext cx="2054941" cy="204421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463" y="2648467"/>
            <a:ext cx="1387613" cy="18505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953" y="2699757"/>
            <a:ext cx="1336545" cy="1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3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시스템의 내용 및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05842" y="1813312"/>
            <a:ext cx="2054941" cy="648068"/>
          </a:xfrm>
          <a:prstGeom prst="rect">
            <a:avLst/>
          </a:prstGeom>
          <a:solidFill>
            <a:srgbClr val="4BACC6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832518" y="920086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리모컨 동작 </a:t>
            </a:r>
            <a:r>
              <a:rPr lang="ko-KR" altLang="en-US" sz="2000" b="1" dirty="0" err="1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상태별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LED 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신호 </a:t>
            </a: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IR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신호 복사 및 제스처 등록 모드</a:t>
            </a: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16" y="1042096"/>
            <a:ext cx="84473" cy="1560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1388712" y="4773878"/>
            <a:ext cx="8401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청록색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654316" y="5125408"/>
            <a:ext cx="20219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제스처 등록 대기 상태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5842" y="2571750"/>
            <a:ext cx="2054941" cy="204421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187819" y="1802416"/>
            <a:ext cx="2054941" cy="648068"/>
          </a:xfrm>
          <a:prstGeom prst="rect">
            <a:avLst/>
          </a:prstGeom>
          <a:solidFill>
            <a:srgbClr val="7030A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6870689" y="4762982"/>
            <a:ext cx="8401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보라색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6220766" y="5117370"/>
            <a:ext cx="202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smtClean="0">
                <a:latin typeface="+mn-ea"/>
              </a:rPr>
              <a:t>신호 등록 대기 상태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87819" y="2560854"/>
            <a:ext cx="2054941" cy="204421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466787" y="1813312"/>
            <a:ext cx="2054941" cy="648068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4149657" y="4773878"/>
            <a:ext cx="8401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파란색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3569688" y="5131488"/>
            <a:ext cx="184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smtClean="0">
                <a:latin typeface="+mn-ea"/>
              </a:rPr>
              <a:t>제스처 인식 </a:t>
            </a:r>
            <a:r>
              <a:rPr lang="ko-KR" altLang="en-US" sz="1200" dirty="0" smtClean="0">
                <a:latin typeface="+mn-ea"/>
              </a:rPr>
              <a:t>상태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466787" y="2571750"/>
            <a:ext cx="2054941" cy="204421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69" y="2648467"/>
            <a:ext cx="1387613" cy="18505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956" y="2651670"/>
            <a:ext cx="1377042" cy="18364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673" y="2626123"/>
            <a:ext cx="1451257" cy="193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1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832518" y="920086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LG 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에어컨 신호 복사 및 제스처 등록 시연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16" y="1042096"/>
            <a:ext cx="84473" cy="1560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2276417" y="6062427"/>
            <a:ext cx="44997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en-US" altLang="ko-KR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LG </a:t>
            </a: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에어컨 리모컨 </a:t>
            </a:r>
            <a:r>
              <a:rPr lang="en-US" altLang="ko-KR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ON/OFF </a:t>
            </a: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신호 복사 및 등록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00050" y="1567966"/>
            <a:ext cx="8252460" cy="4334398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KakaoTalk_20221224_1544333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8039" y="1728029"/>
            <a:ext cx="7136481" cy="40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832518" y="920086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LG 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에어컨</a:t>
            </a: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err="1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제스처 제어 시연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16" y="1042096"/>
            <a:ext cx="84473" cy="1560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3037369" y="6031451"/>
            <a:ext cx="30709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제스처를 </a:t>
            </a:r>
            <a:r>
              <a:rPr lang="ko-KR" altLang="en-US" sz="1600" b="1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통한 </a:t>
            </a:r>
            <a:r>
              <a:rPr lang="en-US" altLang="ko-KR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ON/OFF </a:t>
            </a: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제어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00050" y="1567966"/>
            <a:ext cx="8252460" cy="4334398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KakaoTalk_20221224_1544365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2518" y="1697053"/>
            <a:ext cx="7246620" cy="407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8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개선점 </a:t>
            </a:r>
            <a:r>
              <a:rPr lang="ko-KR" altLang="en-US" dirty="0"/>
              <a:t>및 향후 발전 방향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394727" y="1162222"/>
            <a:ext cx="8587509" cy="5532438"/>
          </a:xfrm>
        </p:spPr>
        <p:txBody>
          <a:bodyPr/>
          <a:lstStyle/>
          <a:p>
            <a:r>
              <a:rPr lang="en-US" altLang="ko-KR" dirty="0" smtClean="0"/>
              <a:t>IR </a:t>
            </a:r>
            <a:r>
              <a:rPr lang="ko-KR" altLang="en-US" dirty="0" smtClean="0"/>
              <a:t>회로의 출력 한계로 현재 제작된 </a:t>
            </a:r>
            <a:r>
              <a:rPr lang="ko-KR" altLang="en-US" dirty="0" err="1" smtClean="0"/>
              <a:t>프로토타입</a:t>
            </a:r>
            <a:r>
              <a:rPr lang="ko-KR" altLang="en-US" dirty="0" smtClean="0"/>
              <a:t> 리모컨은 작동 거리가 짧다</a:t>
            </a:r>
            <a:r>
              <a:rPr lang="en-US" altLang="ko-KR" dirty="0" smtClean="0"/>
              <a:t>.</a:t>
            </a:r>
            <a:r>
              <a:rPr lang="ko-KR" altLang="en-US" dirty="0"/>
              <a:t> </a:t>
            </a:r>
            <a:r>
              <a:rPr lang="ko-KR" altLang="en-US" dirty="0" smtClean="0"/>
              <a:t>따라서 추후에 </a:t>
            </a:r>
            <a:r>
              <a:rPr lang="en-US" altLang="ko-KR" dirty="0" smtClean="0"/>
              <a:t>IR </a:t>
            </a:r>
            <a:r>
              <a:rPr lang="ko-KR" altLang="en-US" dirty="0" smtClean="0"/>
              <a:t>회로에 트랜지스터를 통한 증폭 회로를 구현하면 작동 거리 한계를 향상시킬 수 있을 것 같다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시간과 재료가 부족해 외관 마감을 할 수가 없어 단순히 </a:t>
            </a:r>
            <a:r>
              <a:rPr lang="ko-KR" altLang="en-US" dirty="0" err="1" smtClean="0"/>
              <a:t>선정리와</a:t>
            </a:r>
            <a:r>
              <a:rPr lang="ko-KR" altLang="en-US" dirty="0"/>
              <a:t> </a:t>
            </a:r>
            <a:r>
              <a:rPr lang="ko-KR" altLang="en-US" dirty="0" smtClean="0"/>
              <a:t>형태만 갖추는 것으로 마무리하였는데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프린터를 활용하면 온전한 제품의 형태를 갖출 수 있었을 것 같다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배송 시간 사정 상 해외 배송 부품을 구할 수가 없어 원래 사용하려던 </a:t>
            </a:r>
            <a:r>
              <a:rPr lang="ko-KR" altLang="en-US" dirty="0" err="1" smtClean="0"/>
              <a:t>정전식</a:t>
            </a:r>
            <a:r>
              <a:rPr lang="ko-KR" altLang="en-US" dirty="0" smtClean="0"/>
              <a:t> 터치패드 대신 </a:t>
            </a:r>
            <a:r>
              <a:rPr lang="en-US" altLang="ko-KR" dirty="0" smtClean="0"/>
              <a:t>4x4</a:t>
            </a:r>
            <a:r>
              <a:rPr lang="ko-KR" altLang="en-US" dirty="0" smtClean="0"/>
              <a:t>의 터치 </a:t>
            </a:r>
            <a:r>
              <a:rPr lang="ko-KR" altLang="en-US" dirty="0" err="1" smtClean="0"/>
              <a:t>키패드를</a:t>
            </a:r>
            <a:r>
              <a:rPr lang="ko-KR" altLang="en-US" dirty="0" smtClean="0"/>
              <a:t> 활용하여 구현하였는데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이때문에 해상도가 많이 줄어들어 원래 부품을 사용했다면 더 정확한 제스처 인식이 되었을 것이다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845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필요한 부품 목록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378690" y="1027134"/>
            <a:ext cx="8587509" cy="967154"/>
          </a:xfrm>
        </p:spPr>
        <p:txBody>
          <a:bodyPr/>
          <a:lstStyle/>
          <a:p>
            <a:r>
              <a:rPr lang="en-US" altLang="ko-KR" sz="1800" dirty="0"/>
              <a:t>Arduino </a:t>
            </a:r>
            <a:r>
              <a:rPr lang="ko-KR" altLang="en-US" sz="1800" dirty="0"/>
              <a:t>용 정전 용량 터치 키드</a:t>
            </a:r>
            <a:r>
              <a:rPr lang="en-US" altLang="ko-KR" sz="1800" dirty="0"/>
              <a:t> [DFR0129]</a:t>
            </a:r>
          </a:p>
          <a:p>
            <a:pPr lvl="1"/>
            <a:r>
              <a:rPr lang="en-US" altLang="ko-KR" sz="1400"/>
              <a:t>https://www.devicemart.co.kr/goods/view?no=1066869</a:t>
            </a:r>
            <a:r>
              <a:rPr lang="en-US" altLang="ko-KR" sz="1400" dirty="0"/>
              <a:t> </a:t>
            </a:r>
          </a:p>
        </p:txBody>
      </p:sp>
      <p:sp>
        <p:nvSpPr>
          <p:cNvPr id="8" name="내용 개체 틀 3"/>
          <p:cNvSpPr txBox="1">
            <a:spLocks/>
          </p:cNvSpPr>
          <p:nvPr/>
        </p:nvSpPr>
        <p:spPr bwMode="auto">
          <a:xfrm>
            <a:off x="378687" y="1835924"/>
            <a:ext cx="8587509" cy="967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50" indent="-285750" algn="l" rtl="0" eaLnBrk="1" fontAlgn="base" latin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effectLst/>
              </a:rPr>
              <a:t>650mAh KC</a:t>
            </a:r>
            <a:r>
              <a:rPr lang="ko-KR" altLang="en-US" sz="1800" dirty="0">
                <a:effectLst/>
              </a:rPr>
              <a:t>인증 </a:t>
            </a:r>
            <a:r>
              <a:rPr lang="ko-KR" altLang="en-US" sz="1800" dirty="0" err="1">
                <a:effectLst/>
              </a:rPr>
              <a:t>리튬폴리머</a:t>
            </a:r>
            <a:r>
              <a:rPr lang="ko-KR" altLang="en-US" sz="1800" dirty="0">
                <a:effectLst/>
              </a:rPr>
              <a:t> 배터리 </a:t>
            </a:r>
            <a:r>
              <a:rPr lang="en-US" altLang="ko-KR" sz="1800" dirty="0">
                <a:effectLst/>
              </a:rPr>
              <a:t>[TW752438]</a:t>
            </a:r>
          </a:p>
          <a:p>
            <a:pPr lvl="1"/>
            <a:r>
              <a:rPr lang="en-US" altLang="ko-KR" sz="1400" dirty="0"/>
              <a:t>https://www.devicemart.co.kr/goods/view?no=1376853</a:t>
            </a:r>
            <a:r>
              <a:rPr lang="en-US" altLang="ko-KR" sz="1400" dirty="0" smtClean="0"/>
              <a:t> </a:t>
            </a:r>
            <a:endParaRPr lang="en-US" altLang="ko-KR" sz="1400" dirty="0"/>
          </a:p>
        </p:txBody>
      </p:sp>
      <p:sp>
        <p:nvSpPr>
          <p:cNvPr id="9" name="내용 개체 틀 3"/>
          <p:cNvSpPr txBox="1">
            <a:spLocks/>
          </p:cNvSpPr>
          <p:nvPr/>
        </p:nvSpPr>
        <p:spPr bwMode="auto">
          <a:xfrm>
            <a:off x="378687" y="2693032"/>
            <a:ext cx="8587509" cy="967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50" indent="-285750" algn="l" rtl="0" eaLnBrk="1" fontAlgn="base" latin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/>
              <a:t>아두이노</a:t>
            </a:r>
            <a:r>
              <a:rPr lang="ko-KR" altLang="en-US" sz="1800" dirty="0"/>
              <a:t> 나노 </a:t>
            </a:r>
            <a:r>
              <a:rPr lang="ko-KR" altLang="en-US" sz="1800" dirty="0" err="1"/>
              <a:t>호환보드</a:t>
            </a:r>
            <a:r>
              <a:rPr lang="ko-KR" altLang="en-US" sz="1800" dirty="0"/>
              <a:t> </a:t>
            </a:r>
            <a:r>
              <a:rPr lang="en-US" altLang="ko-KR" sz="1800" dirty="0"/>
              <a:t>FT232RL [SZH-EK017] </a:t>
            </a:r>
            <a:endParaRPr lang="en-US" altLang="ko-KR" sz="1800" dirty="0" smtClean="0"/>
          </a:p>
          <a:p>
            <a:pPr lvl="1"/>
            <a:r>
              <a:rPr lang="en-US" altLang="ko-KR" sz="1400" dirty="0" smtClean="0"/>
              <a:t>https://www.devicemart.co.kr/goods/view?no=1265700 </a:t>
            </a:r>
            <a:endParaRPr lang="en-US" altLang="ko-KR" sz="1400" dirty="0"/>
          </a:p>
        </p:txBody>
      </p:sp>
      <p:sp>
        <p:nvSpPr>
          <p:cNvPr id="10" name="내용 개체 틀 3"/>
          <p:cNvSpPr txBox="1">
            <a:spLocks/>
          </p:cNvSpPr>
          <p:nvPr/>
        </p:nvSpPr>
        <p:spPr bwMode="auto">
          <a:xfrm>
            <a:off x="378687" y="3587135"/>
            <a:ext cx="8587509" cy="967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50" indent="-285750" algn="l" rtl="0" eaLnBrk="1" fontAlgn="base" latin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/>
              <a:t>아두이노</a:t>
            </a:r>
            <a:r>
              <a:rPr lang="ko-KR" altLang="en-US" sz="1800" dirty="0"/>
              <a:t> </a:t>
            </a:r>
            <a:r>
              <a:rPr lang="en-US" altLang="ko-KR" sz="1800" dirty="0"/>
              <a:t>38KHz </a:t>
            </a:r>
            <a:r>
              <a:rPr lang="ko-KR" altLang="en-US" sz="1800" dirty="0"/>
              <a:t>적외선 수신 </a:t>
            </a:r>
            <a:r>
              <a:rPr lang="ko-KR" altLang="en-US" sz="1800" dirty="0" err="1"/>
              <a:t>센서모듈</a:t>
            </a:r>
            <a:r>
              <a:rPr lang="ko-KR" altLang="en-US" sz="1800" dirty="0"/>
              <a:t> </a:t>
            </a:r>
            <a:r>
              <a:rPr lang="en-US" altLang="ko-KR" sz="1800" dirty="0"/>
              <a:t>[ELB030102</a:t>
            </a:r>
            <a:r>
              <a:rPr lang="en-US" altLang="ko-KR" sz="1800" dirty="0" smtClean="0"/>
              <a:t>]</a:t>
            </a:r>
          </a:p>
          <a:p>
            <a:pPr lvl="1"/>
            <a:r>
              <a:rPr lang="en-US" altLang="ko-KR" sz="1400" dirty="0"/>
              <a:t>https://www.devicemart.co.kr/goods/view?no=1290749</a:t>
            </a:r>
            <a:r>
              <a:rPr lang="en-US" altLang="ko-KR" sz="1400" dirty="0" smtClean="0"/>
              <a:t> </a:t>
            </a:r>
            <a:endParaRPr lang="en-US" altLang="ko-KR" sz="1400" dirty="0"/>
          </a:p>
        </p:txBody>
      </p:sp>
      <p:sp>
        <p:nvSpPr>
          <p:cNvPr id="11" name="내용 개체 틀 3"/>
          <p:cNvSpPr txBox="1">
            <a:spLocks/>
          </p:cNvSpPr>
          <p:nvPr/>
        </p:nvSpPr>
        <p:spPr bwMode="auto">
          <a:xfrm>
            <a:off x="378686" y="4402247"/>
            <a:ext cx="8587509" cy="967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50" indent="-285750" algn="l" rtl="0" eaLnBrk="1" fontAlgn="base" latin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effectLst/>
              </a:rPr>
              <a:t>아두이노</a:t>
            </a:r>
            <a:r>
              <a:rPr lang="ko-KR" altLang="en-US" sz="1800" dirty="0" smtClean="0">
                <a:effectLst/>
              </a:rPr>
              <a:t> </a:t>
            </a:r>
            <a:r>
              <a:rPr lang="ko-KR" altLang="en-US" sz="1800" dirty="0" err="1">
                <a:effectLst/>
              </a:rPr>
              <a:t>더블헤드</a:t>
            </a:r>
            <a:r>
              <a:rPr lang="ko-KR" altLang="en-US" sz="1800" dirty="0">
                <a:effectLst/>
              </a:rPr>
              <a:t> 적외선 송신 </a:t>
            </a:r>
            <a:r>
              <a:rPr lang="ko-KR" altLang="en-US" sz="1800" dirty="0" err="1">
                <a:effectLst/>
              </a:rPr>
              <a:t>센서모듈</a:t>
            </a:r>
            <a:r>
              <a:rPr lang="ko-KR" altLang="en-US" sz="1800" dirty="0">
                <a:effectLst/>
              </a:rPr>
              <a:t> </a:t>
            </a:r>
            <a:r>
              <a:rPr lang="en-US" altLang="ko-KR" sz="1800" dirty="0">
                <a:effectLst/>
              </a:rPr>
              <a:t>[ELB030103</a:t>
            </a:r>
            <a:r>
              <a:rPr lang="en-US" altLang="ko-KR" sz="1800" dirty="0" smtClean="0">
                <a:effectLst/>
              </a:rPr>
              <a:t>]</a:t>
            </a:r>
            <a:endParaRPr lang="en-US" altLang="ko-KR" sz="1800" dirty="0" smtClean="0"/>
          </a:p>
          <a:p>
            <a:pPr lvl="1"/>
            <a:r>
              <a:rPr lang="en-US" altLang="ko-KR" sz="1400" dirty="0" smtClean="0"/>
              <a:t>https://www.devicemart.co.kr/goods/view?no=1290749 </a:t>
            </a:r>
            <a:endParaRPr lang="en-US" altLang="ko-KR" sz="1400" dirty="0"/>
          </a:p>
        </p:txBody>
      </p:sp>
      <p:sp>
        <p:nvSpPr>
          <p:cNvPr id="12" name="내용 개체 틀 3"/>
          <p:cNvSpPr txBox="1">
            <a:spLocks/>
          </p:cNvSpPr>
          <p:nvPr/>
        </p:nvSpPr>
        <p:spPr bwMode="auto">
          <a:xfrm>
            <a:off x="378686" y="5259355"/>
            <a:ext cx="8587509" cy="967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50" indent="-285750" algn="l" rtl="0" eaLnBrk="1" fontAlgn="base" latin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effectLst/>
              </a:rPr>
              <a:t>3</a:t>
            </a:r>
            <a:r>
              <a:rPr lang="ko-KR" altLang="en-US">
                <a:effectLst/>
              </a:rPr>
              <a:t>색 </a:t>
            </a:r>
            <a:r>
              <a:rPr lang="en-US" altLang="ko-KR">
                <a:effectLst/>
              </a:rPr>
              <a:t>RGB LED </a:t>
            </a:r>
            <a:r>
              <a:rPr lang="ko-KR" altLang="en-US">
                <a:effectLst/>
              </a:rPr>
              <a:t>모듈 </a:t>
            </a:r>
            <a:r>
              <a:rPr lang="en-US" altLang="ko-KR">
                <a:effectLst/>
              </a:rPr>
              <a:t>[ONE004]</a:t>
            </a:r>
          </a:p>
          <a:p>
            <a:pPr lvl="1"/>
            <a:r>
              <a:rPr lang="en-US" altLang="ko-KR" sz="1400"/>
              <a:t>https://www.devicemart.co.kr/goods/view?no=10916336</a:t>
            </a:r>
            <a:r>
              <a:rPr lang="en-US" altLang="ko-KR" sz="1400" dirty="0" smtClean="0"/>
              <a:t> 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99332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E83998-4E91-5243-8733-EB95DE2F05A4}"/>
              </a:ext>
            </a:extLst>
          </p:cNvPr>
          <p:cNvSpPr txBox="1"/>
          <p:nvPr/>
        </p:nvSpPr>
        <p:spPr>
          <a:xfrm>
            <a:off x="759890" y="1260101"/>
            <a:ext cx="500008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2400" dirty="0">
                <a:latin typeface="+mj-ea"/>
                <a:ea typeface="+mj-ea"/>
                <a:cs typeface="Snap ITC" panose="020F0502020204030204" pitchFamily="34" charset="0"/>
              </a:rPr>
              <a:t>배경 및 필요성</a:t>
            </a:r>
            <a:endParaRPr kumimoji="1" lang="en-US" altLang="ko-KR" sz="2400" dirty="0">
              <a:latin typeface="+mj-ea"/>
              <a:ea typeface="+mj-ea"/>
              <a:cs typeface="Snap ITC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2400" dirty="0">
                <a:latin typeface="+mj-ea"/>
                <a:ea typeface="+mj-ea"/>
                <a:cs typeface="Snap ITC" panose="020F0502020204030204" pitchFamily="34" charset="0"/>
              </a:rPr>
              <a:t>기존 시스템 </a:t>
            </a:r>
            <a:r>
              <a:rPr kumimoji="1" lang="en-US" altLang="ko-KR" sz="2400" dirty="0" smtClean="0">
                <a:latin typeface="+mj-ea"/>
                <a:ea typeface="+mj-ea"/>
                <a:cs typeface="Snap ITC" panose="020F0502020204030204" pitchFamily="34" charset="0"/>
              </a:rPr>
              <a:t>/</a:t>
            </a:r>
            <a:r>
              <a:rPr kumimoji="1" lang="ko-KR" altLang="en-US" sz="2400" dirty="0">
                <a:latin typeface="+mj-ea"/>
                <a:ea typeface="+mj-ea"/>
                <a:cs typeface="Snap ITC" panose="020F0502020204030204" pitchFamily="34" charset="0"/>
              </a:rPr>
              <a:t> </a:t>
            </a:r>
            <a:r>
              <a:rPr kumimoji="1" lang="ko-KR" altLang="en-US" sz="2400" dirty="0" smtClean="0">
                <a:latin typeface="+mj-ea"/>
                <a:ea typeface="+mj-ea"/>
                <a:cs typeface="Snap ITC" panose="020F0502020204030204" pitchFamily="34" charset="0"/>
              </a:rPr>
              <a:t>추</a:t>
            </a:r>
            <a:r>
              <a:rPr kumimoji="1" lang="ko-KR" altLang="en-US" sz="2400" dirty="0" smtClean="0">
                <a:latin typeface="+mj-ea"/>
                <a:ea typeface="+mj-ea"/>
                <a:cs typeface="Snap ITC" panose="020F0502020204030204" pitchFamily="34" charset="0"/>
              </a:rPr>
              <a:t>세</a:t>
            </a:r>
            <a:endParaRPr kumimoji="1" lang="en-US" altLang="ko-KR" sz="2400" dirty="0">
              <a:latin typeface="+mj-ea"/>
              <a:ea typeface="+mj-ea"/>
              <a:cs typeface="Snap ITC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2400" dirty="0">
                <a:latin typeface="+mj-ea"/>
                <a:ea typeface="+mj-ea"/>
                <a:cs typeface="Snap ITC" panose="020F0502020204030204" pitchFamily="34" charset="0"/>
              </a:rPr>
              <a:t>제안하는 시스템의 목표와 특성</a:t>
            </a:r>
            <a:endParaRPr kumimoji="1" lang="en-US" altLang="ko-KR" sz="2400" dirty="0">
              <a:latin typeface="+mj-ea"/>
              <a:ea typeface="+mj-ea"/>
              <a:cs typeface="Snap ITC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2400" dirty="0">
                <a:latin typeface="+mj-ea"/>
                <a:ea typeface="+mj-ea"/>
                <a:cs typeface="Snap ITC" panose="020F0502020204030204" pitchFamily="34" charset="0"/>
              </a:rPr>
              <a:t>제안하는 시스템의 내용 </a:t>
            </a:r>
            <a:r>
              <a:rPr kumimoji="1" lang="en-US" altLang="ko-KR" sz="2400" dirty="0">
                <a:latin typeface="+mj-ea"/>
                <a:ea typeface="+mj-ea"/>
                <a:cs typeface="Snap ITC" panose="020F0502020204030204" pitchFamily="34" charset="0"/>
              </a:rPr>
              <a:t>&amp;</a:t>
            </a:r>
            <a:r>
              <a:rPr kumimoji="1" lang="ko-KR" altLang="en-US" sz="2400" dirty="0">
                <a:latin typeface="+mj-ea"/>
                <a:ea typeface="+mj-ea"/>
                <a:cs typeface="Snap ITC" panose="020F0502020204030204" pitchFamily="34" charset="0"/>
              </a:rPr>
              <a:t> 방법</a:t>
            </a:r>
            <a:endParaRPr kumimoji="1" lang="en-US" altLang="ko-KR" sz="2400" dirty="0">
              <a:latin typeface="+mj-ea"/>
              <a:ea typeface="+mj-ea"/>
              <a:cs typeface="Snap ITC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2400" dirty="0">
                <a:latin typeface="+mj-ea"/>
                <a:ea typeface="+mj-ea"/>
                <a:cs typeface="Snap ITC" panose="020F0502020204030204" pitchFamily="34" charset="0"/>
              </a:rPr>
              <a:t>시연</a:t>
            </a:r>
            <a:endParaRPr kumimoji="1" lang="en-US" altLang="ko-KR" sz="2400" dirty="0">
              <a:latin typeface="+mj-ea"/>
              <a:ea typeface="+mj-ea"/>
              <a:cs typeface="Snap ITC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2400" dirty="0" smtClean="0">
                <a:latin typeface="+mj-ea"/>
                <a:ea typeface="+mj-ea"/>
                <a:cs typeface="Snap ITC" panose="020F0502020204030204" pitchFamily="34" charset="0"/>
              </a:rPr>
              <a:t>활용 </a:t>
            </a:r>
            <a:r>
              <a:rPr kumimoji="1" lang="ko-KR" altLang="en-US" sz="2400" dirty="0">
                <a:latin typeface="+mj-ea"/>
                <a:ea typeface="+mj-ea"/>
                <a:cs typeface="Snap ITC" panose="020F0502020204030204" pitchFamily="34" charset="0"/>
              </a:rPr>
              <a:t>방안 및 향후 발전 방향</a:t>
            </a:r>
            <a:endParaRPr kumimoji="1" lang="en-US" altLang="ko-KR" sz="2400" dirty="0">
              <a:latin typeface="+mj-ea"/>
              <a:ea typeface="+mj-ea"/>
              <a:cs typeface="Snap ITC" panose="020F0502020204030204" pitchFamily="34" charset="0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62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화살표 5"/>
          <p:cNvSpPr/>
          <p:nvPr/>
        </p:nvSpPr>
        <p:spPr>
          <a:xfrm>
            <a:off x="807490" y="4972663"/>
            <a:ext cx="7239897" cy="613186"/>
          </a:xfrm>
          <a:prstGeom prst="rightArrow">
            <a:avLst/>
          </a:prstGeom>
          <a:gradFill flip="none" rotWithShape="1">
            <a:gsLst>
              <a:gs pos="0">
                <a:srgbClr val="FFC000"/>
              </a:gs>
              <a:gs pos="48000">
                <a:schemeClr val="accent6">
                  <a:lumMod val="75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및 필요성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026" name="Picture 2" descr="통합tv리모콘 - 검색결과 | 쇼핑하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507"/>
            <a:ext cx="3401156" cy="340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162" y="1503459"/>
            <a:ext cx="1418554" cy="3537252"/>
          </a:xfrm>
          <a:prstGeom prst="rect">
            <a:avLst/>
          </a:prstGeom>
        </p:spPr>
      </p:pic>
      <p:pic>
        <p:nvPicPr>
          <p:cNvPr id="1030" name="Picture 6" descr="물음표 Question - Pixabay의 무료 이미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169" y="1899914"/>
            <a:ext cx="2448857" cy="24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807490" y="1001024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리모컨의 변천사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8" y="1123034"/>
            <a:ext cx="84473" cy="15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1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/ </a:t>
            </a:r>
            <a:r>
              <a:rPr lang="ko-KR" altLang="en-US" dirty="0" smtClean="0"/>
              <a:t>서비스의 </a:t>
            </a:r>
            <a:r>
              <a:rPr lang="ko-KR" altLang="en-US" dirty="0"/>
              <a:t>현상 및 한계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89169" y="1666067"/>
            <a:ext cx="37436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-(</a:t>
            </a:r>
            <a:r>
              <a:rPr lang="ko-KR" altLang="en-US" sz="1600" dirty="0" err="1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서울뉴스</a:t>
            </a:r>
            <a:r>
              <a:rPr lang="en-US" altLang="ko-KR" sz="1600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 </a:t>
            </a:r>
            <a:r>
              <a:rPr lang="en-US" altLang="ko-KR" sz="1400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“</a:t>
            </a:r>
            <a:r>
              <a:rPr lang="en-US" altLang="ko-KR" sz="1600" dirty="0"/>
              <a:t>TV </a:t>
            </a:r>
            <a:r>
              <a:rPr lang="ko-KR" altLang="en-US" sz="1600" dirty="0"/>
              <a:t>기능이 진화하면서 복잡해진 리모컨은 사용자들을 귀찮게 하고 머리 아프게 </a:t>
            </a:r>
            <a:r>
              <a:rPr lang="ko-KR" altLang="en-US" sz="1600" dirty="0" smtClean="0"/>
              <a:t>했다</a:t>
            </a:r>
            <a:r>
              <a:rPr lang="en-US" altLang="ko-KR" sz="1600" dirty="0" smtClean="0"/>
              <a:t>. </a:t>
            </a:r>
            <a:r>
              <a:rPr lang="en-US" altLang="ko-KR" sz="1600" dirty="0"/>
              <a:t>TV</a:t>
            </a:r>
            <a:r>
              <a:rPr lang="ko-KR" altLang="en-US" sz="1600" dirty="0"/>
              <a:t>로 인터넷도 하고 홈쇼핑 주문도 하고 게임도 즐길 수 있게 됐지만</a:t>
            </a:r>
            <a:r>
              <a:rPr lang="en-US" altLang="ko-KR" sz="1600" dirty="0"/>
              <a:t>, </a:t>
            </a:r>
            <a:r>
              <a:rPr lang="ko-KR" altLang="en-US" sz="1600" dirty="0"/>
              <a:t>그만큼 리모컨은 어려워졌다</a:t>
            </a:r>
            <a:r>
              <a:rPr lang="en-US" altLang="ko-KR" sz="1600" dirty="0" smtClean="0"/>
              <a:t>.”</a:t>
            </a:r>
            <a:endParaRPr lang="ko-KR" altLang="en-US" sz="1400" dirty="0"/>
          </a:p>
        </p:txBody>
      </p:sp>
      <p:sp>
        <p:nvSpPr>
          <p:cNvPr id="8" name="아래쪽 화살표 7"/>
          <p:cNvSpPr/>
          <p:nvPr/>
        </p:nvSpPr>
        <p:spPr>
          <a:xfrm>
            <a:off x="5909369" y="3456032"/>
            <a:ext cx="1301676" cy="559398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2710857568"/>
              </p:ext>
            </p:extLst>
          </p:nvPr>
        </p:nvGraphicFramePr>
        <p:xfrm>
          <a:off x="410094" y="1512756"/>
          <a:ext cx="3962400" cy="4006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25977" y="5519651"/>
            <a:ext cx="36465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(</a:t>
            </a:r>
            <a:r>
              <a:rPr lang="ko-KR" altLang="en-US" sz="700" dirty="0" err="1" smtClean="0"/>
              <a:t>서울뉴스</a:t>
            </a:r>
            <a:r>
              <a:rPr lang="en-US" altLang="ko-KR" sz="700" dirty="0" smtClean="0"/>
              <a:t>) </a:t>
            </a:r>
            <a:r>
              <a:rPr lang="en-US" altLang="ko-KR" sz="700" dirty="0">
                <a:hlinkClick r:id="rId3"/>
              </a:rPr>
              <a:t>"</a:t>
            </a:r>
            <a:r>
              <a:rPr lang="ko-KR" altLang="en-US" sz="700" dirty="0">
                <a:hlinkClick r:id="rId3"/>
              </a:rPr>
              <a:t>리모컨 어려우셨지요</a:t>
            </a:r>
            <a:r>
              <a:rPr lang="en-US" altLang="ko-KR" sz="700" dirty="0">
                <a:hlinkClick r:id="rId3"/>
              </a:rPr>
              <a:t>?"…100</a:t>
            </a:r>
            <a:r>
              <a:rPr lang="ko-KR" altLang="en-US" sz="700" dirty="0">
                <a:hlinkClick r:id="rId3"/>
              </a:rPr>
              <a:t>개 넘던 버튼 </a:t>
            </a:r>
            <a:r>
              <a:rPr lang="en-US" altLang="ko-KR" sz="700" dirty="0">
                <a:hlinkClick r:id="rId3"/>
              </a:rPr>
              <a:t>5</a:t>
            </a:r>
            <a:r>
              <a:rPr lang="ko-KR" altLang="en-US" sz="700" dirty="0">
                <a:hlinkClick r:id="rId3"/>
              </a:rPr>
              <a:t>개로 간단하게 </a:t>
            </a:r>
            <a:r>
              <a:rPr lang="en-US" altLang="ko-KR" sz="700" dirty="0">
                <a:hlinkClick r:id="rId3"/>
              </a:rPr>
              <a:t>(news1.kr)</a:t>
            </a:r>
            <a:endParaRPr lang="ko-KR" altLang="en-US" sz="700" dirty="0"/>
          </a:p>
        </p:txBody>
      </p:sp>
      <p:sp>
        <p:nvSpPr>
          <p:cNvPr id="14" name="직사각형 13"/>
          <p:cNvSpPr/>
          <p:nvPr/>
        </p:nvSpPr>
        <p:spPr>
          <a:xfrm>
            <a:off x="4779231" y="4235735"/>
            <a:ext cx="374366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사용자들이 사용하는 기능에만 초점을 맞춰서 편의성을 증가시키기 위해 버튼이 줄어들고 있음</a:t>
            </a:r>
            <a:r>
              <a:rPr lang="en-US" altLang="ko-KR" sz="1600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sz="1600" dirty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sz="1600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따라서 이 추세에 맞춰 버튼 리스 </a:t>
            </a:r>
            <a:r>
              <a:rPr lang="ko-KR" altLang="en-US" sz="1600" dirty="0" err="1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커스텀</a:t>
            </a:r>
            <a:r>
              <a:rPr lang="ko-KR" altLang="en-US" sz="1600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리모컨을 제작</a:t>
            </a:r>
            <a:endParaRPr lang="en-US" altLang="ko-KR" sz="1600" dirty="0" smtClean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sz="1600" dirty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sz="1600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807490" y="1001024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리모컨의 버튼 개수 감소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8" y="1123034"/>
            <a:ext cx="84473" cy="15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7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시스템의 목표와 특성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8809042" y="6437332"/>
            <a:ext cx="323528" cy="194616"/>
          </a:xfrm>
        </p:spPr>
        <p:txBody>
          <a:bodyPr/>
          <a:lstStyle/>
          <a:p>
            <a:fld id="{997B2DE0-1A44-4C02-8B54-020652419A9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685151" y="2269859"/>
            <a:ext cx="93964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indent="-182563">
              <a:buClr>
                <a:schemeClr val="bg1">
                  <a:lumMod val="75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제스처 인식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820557" y="2578835"/>
            <a:ext cx="796555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n-ea"/>
              </a:rPr>
              <a:t>정전식</a:t>
            </a:r>
            <a:r>
              <a:rPr lang="ko-KR" altLang="en-US" sz="1400" dirty="0" smtClean="0">
                <a:latin typeface="+mn-ea"/>
              </a:rPr>
              <a:t> 터치패드로부터 사용자의 손동작 제스처를 인식하는 것</a:t>
            </a:r>
            <a:endParaRPr lang="en-US" altLang="ko-KR" sz="1400" dirty="0">
              <a:latin typeface="+mn-ea"/>
            </a:endParaRPr>
          </a:p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제스처를 </a:t>
            </a:r>
            <a:r>
              <a:rPr lang="en-US" altLang="ko-KR" sz="1200" dirty="0" smtClean="0">
                <a:latin typeface="+mn-ea"/>
              </a:rPr>
              <a:t>3</a:t>
            </a:r>
            <a:r>
              <a:rPr lang="ko-KR" altLang="en-US" sz="1200" dirty="0" smtClean="0">
                <a:latin typeface="+mn-ea"/>
              </a:rPr>
              <a:t>가지 유형으로 나눠서 해당하는 동작으로 신호를 보냄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685151" y="3445532"/>
            <a:ext cx="93964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indent="-182563">
              <a:buClr>
                <a:schemeClr val="bg1">
                  <a:lumMod val="75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IR </a:t>
            </a: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신호 복제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820557" y="3754508"/>
            <a:ext cx="796555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n-ea"/>
              </a:rPr>
              <a:t>기존 리모컨의 버튼 신호와 </a:t>
            </a:r>
            <a:r>
              <a:rPr lang="ko-KR" altLang="en-US" sz="1400" dirty="0" err="1" smtClean="0">
                <a:latin typeface="+mn-ea"/>
              </a:rPr>
              <a:t>커스텀</a:t>
            </a:r>
            <a:r>
              <a:rPr lang="ko-KR" altLang="en-US" sz="1400" dirty="0" smtClean="0">
                <a:latin typeface="+mn-ea"/>
              </a:rPr>
              <a:t> 리모컨의 </a:t>
            </a:r>
            <a:r>
              <a:rPr lang="ko-KR" altLang="en-US" sz="1400" dirty="0" err="1" smtClean="0">
                <a:latin typeface="+mn-ea"/>
              </a:rPr>
              <a:t>제스쳐를</a:t>
            </a:r>
            <a:r>
              <a:rPr lang="ko-KR" altLang="en-US" sz="1400" dirty="0" smtClean="0">
                <a:latin typeface="+mn-ea"/>
              </a:rPr>
              <a:t> 매칭</a:t>
            </a:r>
            <a:endParaRPr lang="en-US" altLang="ko-KR" sz="1400" dirty="0">
              <a:latin typeface="+mn-ea"/>
            </a:endParaRPr>
          </a:p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지정된 </a:t>
            </a:r>
            <a:r>
              <a:rPr lang="ko-KR" altLang="en-US" sz="1200" dirty="0" err="1" smtClean="0">
                <a:latin typeface="+mn-ea"/>
              </a:rPr>
              <a:t>제스쳐의</a:t>
            </a:r>
            <a:r>
              <a:rPr lang="ko-KR" altLang="en-US" sz="1200" dirty="0" smtClean="0">
                <a:latin typeface="+mn-ea"/>
              </a:rPr>
              <a:t> 버튼 신호를 동기화된 </a:t>
            </a:r>
            <a:r>
              <a:rPr lang="en-US" altLang="ko-KR" sz="1200" dirty="0" smtClean="0">
                <a:latin typeface="+mn-ea"/>
              </a:rPr>
              <a:t>IR</a:t>
            </a:r>
            <a:r>
              <a:rPr lang="ko-KR" altLang="en-US" sz="1200" dirty="0" smtClean="0">
                <a:latin typeface="+mn-ea"/>
              </a:rPr>
              <a:t>신호로 다시 </a:t>
            </a:r>
            <a:r>
              <a:rPr lang="en-US" altLang="ko-KR" sz="1200" dirty="0" smtClean="0">
                <a:latin typeface="+mn-ea"/>
              </a:rPr>
              <a:t>TV</a:t>
            </a:r>
            <a:r>
              <a:rPr lang="ko-KR" altLang="en-US" sz="1200" dirty="0" smtClean="0">
                <a:latin typeface="+mn-ea"/>
              </a:rPr>
              <a:t>에 송출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685710" y="959834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ko-KR" altLang="en-US" sz="2000" b="1" dirty="0" err="1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버튼리스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트랙패드 </a:t>
            </a:r>
            <a:r>
              <a:rPr lang="ko-KR" altLang="en-US" sz="2000" b="1" dirty="0" err="1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리모컨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8" y="1081844"/>
            <a:ext cx="84473" cy="1560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696581" y="1586026"/>
            <a:ext cx="93964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indent="-182563">
              <a:buClr>
                <a:schemeClr val="bg1">
                  <a:lumMod val="75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1400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사용자가 원하는 기능만 선택을 해서 버튼 없이 사용자의 </a:t>
            </a:r>
            <a:r>
              <a:rPr lang="ko-KR" altLang="en-US" sz="1400" dirty="0" err="1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제스쳐만으로</a:t>
            </a:r>
            <a:r>
              <a:rPr lang="ko-KR" altLang="en-US" sz="1400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간단하게 </a:t>
            </a:r>
            <a:r>
              <a:rPr lang="en-US" altLang="ko-KR" sz="1400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TV</a:t>
            </a:r>
            <a:r>
              <a:rPr lang="ko-KR" altLang="en-US" sz="1400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endParaRPr lang="en-US" altLang="ko-KR" sz="1400" dirty="0" smtClean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400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조작할 수 있도록 하는 </a:t>
            </a:r>
            <a:r>
              <a:rPr lang="ko-KR" altLang="en-US" sz="1400" dirty="0" err="1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리모콘</a:t>
            </a:r>
            <a:endParaRPr lang="en-US" altLang="ko-KR" sz="1400" dirty="0" smtClean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685151" y="4581869"/>
            <a:ext cx="93964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indent="-182563">
              <a:buClr>
                <a:schemeClr val="bg1">
                  <a:lumMod val="75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상태 기록 및 시각화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820557" y="4890845"/>
            <a:ext cx="796555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n-ea"/>
              </a:rPr>
              <a:t>리모콘</a:t>
            </a:r>
            <a:r>
              <a:rPr lang="ko-KR" altLang="en-US" sz="1400" dirty="0" smtClean="0">
                <a:latin typeface="+mn-ea"/>
              </a:rPr>
              <a:t> 상태 표시 </a:t>
            </a:r>
            <a:r>
              <a:rPr lang="en-US" altLang="ko-KR" sz="1400" dirty="0" smtClean="0">
                <a:latin typeface="+mn-ea"/>
              </a:rPr>
              <a:t>LED </a:t>
            </a:r>
            <a:r>
              <a:rPr lang="ko-KR" altLang="en-US" sz="1400" dirty="0" smtClean="0">
                <a:latin typeface="+mn-ea"/>
              </a:rPr>
              <a:t>탑재</a:t>
            </a:r>
            <a:endParaRPr lang="en-US" altLang="ko-KR" sz="1400" dirty="0">
              <a:latin typeface="+mn-ea"/>
            </a:endParaRPr>
          </a:p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작동 모드 및 에러 출력을 하는 독립적 </a:t>
            </a:r>
            <a:r>
              <a:rPr lang="ko-KR" altLang="en-US" sz="1200" dirty="0" err="1" smtClean="0">
                <a:latin typeface="+mn-ea"/>
              </a:rPr>
              <a:t>출력모듈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820556" y="5454725"/>
            <a:ext cx="796555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n-ea"/>
              </a:rPr>
              <a:t>EEPROM</a:t>
            </a:r>
            <a:r>
              <a:rPr lang="ko-KR" altLang="en-US" sz="1400" dirty="0" smtClean="0">
                <a:latin typeface="+mn-ea"/>
              </a:rPr>
              <a:t>을 활용한 신호 저장</a:t>
            </a:r>
            <a:endParaRPr lang="en-US" altLang="ko-KR" sz="1400" dirty="0">
              <a:latin typeface="+mn-ea"/>
            </a:endParaRPr>
          </a:p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전원 공급이 끊겨도 </a:t>
            </a:r>
            <a:r>
              <a:rPr lang="ko-KR" altLang="en-US" sz="1200" dirty="0" err="1" smtClean="0">
                <a:latin typeface="+mn-ea"/>
              </a:rPr>
              <a:t>아두이노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EEPROM </a:t>
            </a:r>
            <a:r>
              <a:rPr lang="ko-KR" altLang="en-US" sz="1200" dirty="0" smtClean="0">
                <a:latin typeface="+mn-ea"/>
              </a:rPr>
              <a:t>을 통해 </a:t>
            </a:r>
            <a:r>
              <a:rPr lang="en-US" altLang="ko-KR" sz="1200" dirty="0" smtClean="0">
                <a:latin typeface="+mn-ea"/>
              </a:rPr>
              <a:t>IR</a:t>
            </a:r>
            <a:r>
              <a:rPr lang="ko-KR" altLang="en-US" sz="1200" dirty="0" smtClean="0">
                <a:latin typeface="+mn-ea"/>
              </a:rPr>
              <a:t>신호와 동기화된 </a:t>
            </a:r>
            <a:r>
              <a:rPr lang="ko-KR" altLang="en-US" sz="1200" dirty="0" err="1" smtClean="0">
                <a:latin typeface="+mn-ea"/>
              </a:rPr>
              <a:t>커스텀</a:t>
            </a:r>
            <a:r>
              <a:rPr lang="ko-KR" altLang="en-US" sz="1200" dirty="0" smtClean="0">
                <a:latin typeface="+mn-ea"/>
              </a:rPr>
              <a:t> 제스처 정보 유지 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583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시스템의 내용 및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78029" y="1743515"/>
            <a:ext cx="2500293" cy="1507641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83002" y="2192491"/>
            <a:ext cx="1890346" cy="609688"/>
          </a:xfrm>
          <a:prstGeom prst="roundRect">
            <a:avLst/>
          </a:prstGeom>
          <a:noFill/>
          <a:ln w="3175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왼쪽/오른쪽 화살표 6"/>
          <p:cNvSpPr/>
          <p:nvPr/>
        </p:nvSpPr>
        <p:spPr>
          <a:xfrm>
            <a:off x="3104689" y="2326131"/>
            <a:ext cx="1542105" cy="721496"/>
          </a:xfrm>
          <a:prstGeom prst="left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신호 송출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2424" y="1856462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IR </a:t>
            </a:r>
            <a:r>
              <a:rPr lang="ko-KR" altLang="en-US" dirty="0"/>
              <a:t>송</a:t>
            </a:r>
            <a:r>
              <a:rPr lang="ko-KR" altLang="en-US" smtClean="0"/>
              <a:t>신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934943" y="1513634"/>
            <a:ext cx="3800176" cy="47744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5976929" y="2890408"/>
            <a:ext cx="528918" cy="36074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107152" y="1731876"/>
            <a:ext cx="2268472" cy="1027683"/>
          </a:xfrm>
          <a:prstGeom prst="roundRect">
            <a:avLst/>
          </a:prstGeom>
          <a:noFill/>
          <a:ln w="3175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정전식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배열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터치패드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89480" y="3331474"/>
            <a:ext cx="1686143" cy="2090900"/>
          </a:xfrm>
          <a:prstGeom prst="roundRect">
            <a:avLst/>
          </a:prstGeom>
          <a:noFill/>
          <a:ln w="3175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아두이노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Nano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846765" y="2145757"/>
            <a:ext cx="707383" cy="3628742"/>
          </a:xfrm>
          <a:prstGeom prst="roundRect">
            <a:avLst/>
          </a:prstGeom>
          <a:noFill/>
          <a:ln w="3175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아래쪽 화살표 15"/>
          <p:cNvSpPr/>
          <p:nvPr/>
        </p:nvSpPr>
        <p:spPr>
          <a:xfrm rot="5400000">
            <a:off x="7336792" y="3779754"/>
            <a:ext cx="528918" cy="36074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044065" y="3331474"/>
            <a:ext cx="523833" cy="2090899"/>
          </a:xfrm>
          <a:prstGeom prst="roundRect">
            <a:avLst/>
          </a:prstGeom>
          <a:noFill/>
          <a:ln w="3175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 IR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5567896" y="4861018"/>
            <a:ext cx="1215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5558002" y="4355273"/>
            <a:ext cx="142617" cy="2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5558002" y="4063031"/>
            <a:ext cx="121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78029" y="4095107"/>
            <a:ext cx="2500293" cy="1507641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83002" y="4544083"/>
            <a:ext cx="1890346" cy="609688"/>
          </a:xfrm>
          <a:prstGeom prst="roundRect">
            <a:avLst/>
          </a:prstGeom>
          <a:noFill/>
          <a:ln w="3175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기존 </a:t>
            </a:r>
            <a:r>
              <a:rPr lang="en-US" altLang="ko-KR" dirty="0" smtClean="0">
                <a:solidFill>
                  <a:schemeClr val="tx1"/>
                </a:solidFill>
              </a:rPr>
              <a:t>TV</a:t>
            </a: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리모콘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왼쪽/오른쪽 화살표 36"/>
          <p:cNvSpPr/>
          <p:nvPr/>
        </p:nvSpPr>
        <p:spPr>
          <a:xfrm>
            <a:off x="2944098" y="4488179"/>
            <a:ext cx="1876545" cy="721496"/>
          </a:xfrm>
          <a:prstGeom prst="left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신호 복사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428130" y="405873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IR </a:t>
            </a:r>
            <a:r>
              <a:rPr lang="ko-KR" altLang="en-US" dirty="0"/>
              <a:t>수</a:t>
            </a:r>
            <a:r>
              <a:rPr lang="ko-KR" altLang="en-US" smtClean="0"/>
              <a:t>신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296215" y="5550375"/>
            <a:ext cx="1890346" cy="609688"/>
          </a:xfrm>
          <a:prstGeom prst="roundRect">
            <a:avLst/>
          </a:prstGeom>
          <a:noFill/>
          <a:ln w="3175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r>
              <a:rPr lang="ko-KR" altLang="en-US" smtClean="0">
                <a:solidFill>
                  <a:schemeClr val="tx1"/>
                </a:solidFill>
              </a:rPr>
              <a:t>색 </a:t>
            </a:r>
            <a:r>
              <a:rPr lang="en-US" altLang="ko-KR" smtClean="0">
                <a:solidFill>
                  <a:schemeClr val="tx1"/>
                </a:solidFill>
              </a:rPr>
              <a:t>LED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연결선 8"/>
          <p:cNvCxnSpPr>
            <a:stCxn id="14" idx="2"/>
          </p:cNvCxnSpPr>
          <p:nvPr/>
        </p:nvCxnSpPr>
        <p:spPr>
          <a:xfrm flipH="1">
            <a:off x="6532551" y="5422374"/>
            <a:ext cx="1" cy="12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733974" y="925284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ko-KR" altLang="en-US" sz="2000" b="1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리모콘 아키텍쳐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72" y="1047294"/>
            <a:ext cx="84473" cy="156091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6400800" y="5422373"/>
            <a:ext cx="0" cy="128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A8E8FE76-8C19-2A4A-AB80-303E73D599D5}"/>
              </a:ext>
            </a:extLst>
          </p:cNvPr>
          <p:cNvSpPr/>
          <p:nvPr/>
        </p:nvSpPr>
        <p:spPr>
          <a:xfrm>
            <a:off x="5960265" y="1002707"/>
            <a:ext cx="1820727" cy="57131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 err="1" smtClean="0">
                <a:solidFill>
                  <a:schemeClr val="tx1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커스텀</a:t>
            </a:r>
            <a:r>
              <a:rPr kumimoji="1" lang="ko-KR" altLang="en-US" sz="1600" b="1" dirty="0" smtClean="0">
                <a:solidFill>
                  <a:schemeClr val="tx1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리모컨</a:t>
            </a:r>
            <a:endParaRPr kumimoji="1" lang="en-US" altLang="ko-Kore-KR" sz="1600" b="1" dirty="0">
              <a:solidFill>
                <a:schemeClr val="tx1"/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52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시스템의 내용 및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4098" name="Picture 2" descr="디바이스마트,MCU보드/전자키트 &gt; 센서모듈 &gt; 기울기/진동/충격/터치 &gt; 터치/지문/전도성,DFROBOT,Capacitive Touch Kit For Arduino[DFR0129],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62" y="1378047"/>
            <a:ext cx="2631586" cy="175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1831" y="3178110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정전식</a:t>
            </a:r>
            <a:r>
              <a:rPr lang="ko-KR" altLang="en-US" sz="1400" b="1" dirty="0" smtClean="0"/>
              <a:t> 터치패드 센서</a:t>
            </a:r>
            <a:endParaRPr lang="ko-KR" alt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61343" y="3547442"/>
            <a:ext cx="2284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b="1" dirty="0" smtClean="0"/>
              <a:t>4x4</a:t>
            </a:r>
            <a:r>
              <a:rPr lang="ko-KR" altLang="en-US" sz="1200" b="1" dirty="0" smtClean="0"/>
              <a:t>의 터치센서 배열 반환</a:t>
            </a:r>
            <a:endParaRPr lang="en-US" altLang="ko-KR" sz="1200" b="1" dirty="0" smtClean="0"/>
          </a:p>
        </p:txBody>
      </p:sp>
      <p:pic>
        <p:nvPicPr>
          <p:cNvPr id="4100" name="Picture 4" descr="디바이스마트,오픈소스/코딩교육 &gt; 아두이노 &gt; 호환보드,SZH,아두이노 나노 호환보드 FT232RL [SZH-EK017],아두이노 나노 100% 호환보드 / CH340 칩셋을 사용한 저가형 보드와는 달리 정품과 같은 FTDI FT232RL 칩셋을 사용해 더욱 편리하게 컴퓨터와 연결 / USB 케이블 포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442" y="1129334"/>
            <a:ext cx="2696477" cy="202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190480" y="3060859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err="1" smtClean="0"/>
              <a:t>아두이노</a:t>
            </a:r>
            <a:r>
              <a:rPr lang="ko-KR" altLang="en-US" sz="1400" b="1" dirty="0" smtClean="0"/>
              <a:t> 나노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717613" y="3368636"/>
            <a:ext cx="2270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b="1" dirty="0" smtClean="0"/>
              <a:t>기존 </a:t>
            </a:r>
            <a:r>
              <a:rPr lang="ko-KR" altLang="en-US" sz="1200" b="1" dirty="0" err="1" smtClean="0"/>
              <a:t>아두이노에서</a:t>
            </a:r>
            <a:r>
              <a:rPr lang="ko-KR" altLang="en-US" sz="1200" b="1" dirty="0" smtClean="0"/>
              <a:t> 핵심적인 부분만 남긴 소형화 </a:t>
            </a:r>
            <a:r>
              <a:rPr lang="ko-KR" altLang="en-US" sz="1200" b="1" dirty="0" err="1" smtClean="0"/>
              <a:t>아두이노</a:t>
            </a:r>
            <a:endParaRPr lang="en-US" altLang="ko-KR" sz="1200" b="1" dirty="0" smtClean="0"/>
          </a:p>
        </p:txBody>
      </p:sp>
      <p:sp>
        <p:nvSpPr>
          <p:cNvPr id="7" name="타원 6"/>
          <p:cNvSpPr/>
          <p:nvPr/>
        </p:nvSpPr>
        <p:spPr>
          <a:xfrm>
            <a:off x="1401665" y="1791768"/>
            <a:ext cx="646943" cy="10391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910865" y="3124991"/>
            <a:ext cx="1431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/>
              <a:t>9V </a:t>
            </a:r>
            <a:r>
              <a:rPr lang="ko-KR" altLang="en-US" sz="1400" b="1" dirty="0" smtClean="0"/>
              <a:t>망간 배터리</a:t>
            </a:r>
            <a:endParaRPr lang="ko-KR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696066" y="3483733"/>
            <a:ext cx="2270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b="1" dirty="0" err="1" smtClean="0"/>
              <a:t>교체식</a:t>
            </a:r>
            <a:r>
              <a:rPr lang="ko-KR" altLang="en-US" sz="1200" b="1" dirty="0" smtClean="0"/>
              <a:t> 외부 전원</a:t>
            </a:r>
            <a:endParaRPr lang="en-US" altLang="ko-KR" sz="1200" b="1" dirty="0" smtClean="0"/>
          </a:p>
        </p:txBody>
      </p:sp>
      <p:pic>
        <p:nvPicPr>
          <p:cNvPr id="4102" name="Picture 6" descr="디바이스마트,MCU보드/전자키트 &gt; 센서모듈 &gt; 라이다/거리/초음파/라인 &gt; 적외선(IR)/라인,YwRobot,아두이노 더블헤드 적외선 송신 센서모듈 [ELB030103],최대 송신거리: 3M, 아두이노와 호환되는 적외선 송신 모듈입니다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3" y="4016053"/>
            <a:ext cx="2165290" cy="162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110841" y="5562381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/>
              <a:t>IR </a:t>
            </a:r>
            <a:r>
              <a:rPr lang="ko-KR" altLang="en-US" sz="1400" b="1" dirty="0" smtClean="0"/>
              <a:t>송신 센서</a:t>
            </a:r>
            <a:endParaRPr lang="ko-KR" alt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74542" y="5914158"/>
            <a:ext cx="2116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b="1" dirty="0" smtClean="0"/>
              <a:t>IR</a:t>
            </a:r>
            <a:r>
              <a:rPr lang="ko-KR" altLang="en-US" sz="1200" b="1" dirty="0" smtClean="0"/>
              <a:t>신호를 송출하는 센서</a:t>
            </a:r>
            <a:endParaRPr lang="en-US" altLang="ko-KR" sz="1200" b="1" dirty="0" smtClean="0"/>
          </a:p>
        </p:txBody>
      </p:sp>
      <p:pic>
        <p:nvPicPr>
          <p:cNvPr id="4104" name="Picture 8" descr="디바이스마트,MCU보드/전자키트 &gt; 센서모듈 &gt; 라이다/거리/초음파/라인 &gt; 적외선(IR)/라인,YwRobot,아두이노 38KHz 적외선 수신 센서모듈 [ELB030102],최대 감지거리: 8M, 아두이노와 호환되는 적외선 수신 모듈입니다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6" y="4077290"/>
            <a:ext cx="2226410" cy="166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961098" y="5566889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/>
              <a:t>IR </a:t>
            </a:r>
            <a:r>
              <a:rPr lang="ko-KR" altLang="en-US" sz="1400" b="1" dirty="0" smtClean="0"/>
              <a:t>수신 센서</a:t>
            </a:r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383692" y="5914158"/>
            <a:ext cx="2170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b="1" dirty="0" smtClean="0"/>
              <a:t>IR </a:t>
            </a:r>
            <a:r>
              <a:rPr lang="ko-KR" altLang="en-US" sz="1200" b="1" dirty="0" smtClean="0"/>
              <a:t>신호를 인식하는 센서</a:t>
            </a:r>
            <a:endParaRPr lang="en-US" altLang="ko-KR" sz="1200" b="1" dirty="0" smtClean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834182" y="838278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ko-KR" altLang="en-US" sz="2000" b="1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구성 부품의 역할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0" y="960288"/>
            <a:ext cx="84473" cy="156091"/>
          </a:xfrm>
          <a:prstGeom prst="rect">
            <a:avLst/>
          </a:prstGeom>
        </p:spPr>
      </p:pic>
      <p:pic>
        <p:nvPicPr>
          <p:cNvPr id="1026" name="Picture 2" descr="디바이스마트,오픈소스/코딩교육 &gt; 아두이노 &gt; LED/LCD모듈,ONE,3색 RGB LED 모듈 [ONE004],정격전압 : DC 3.3V, 5V / 3색 RGB LED 모듈입니다. PWM 제어를 이용하여 다양한 색상을 표현할 수 있습니다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034" y="3998410"/>
            <a:ext cx="1740320" cy="174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424550" y="5584841"/>
            <a:ext cx="927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/>
              <a:t>RGB LED</a:t>
            </a:r>
            <a:endParaRPr lang="ko-KR" altLang="en-US" sz="1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801647" y="5914158"/>
            <a:ext cx="2121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b="1" dirty="0" err="1" smtClean="0"/>
              <a:t>상태출력용</a:t>
            </a:r>
            <a:r>
              <a:rPr lang="ko-KR" altLang="en-US" sz="1200" b="1" dirty="0" smtClean="0"/>
              <a:t> 시각화 모듈</a:t>
            </a:r>
            <a:endParaRPr lang="en-US" altLang="ko-KR" sz="1200" b="1" dirty="0" smtClean="0"/>
          </a:p>
        </p:txBody>
      </p:sp>
      <p:pic>
        <p:nvPicPr>
          <p:cNvPr id="5" name="Picture 2" descr="아두이노 터치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97" y="1366928"/>
            <a:ext cx="1829961" cy="182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9V-MN1604 Duracell Industrial Operations, Inc. | 배터리 제품 | DigiKe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326" y="1016934"/>
            <a:ext cx="2083290" cy="208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3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시스템의 내용 및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834182" y="838278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조립 형태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10" y="960288"/>
            <a:ext cx="84473" cy="156091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083032" y="1404349"/>
            <a:ext cx="2826028" cy="3781887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2062319" y="5308246"/>
            <a:ext cx="6159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전면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1401728" y="5665476"/>
            <a:ext cx="2187291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터치패드 및 시각화 </a:t>
            </a:r>
            <a:r>
              <a:rPr lang="en-US" altLang="ko-KR" sz="1200" dirty="0" smtClean="0">
                <a:latin typeface="+mn-ea"/>
              </a:rPr>
              <a:t>LED</a:t>
            </a:r>
          </a:p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배터리 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512" y="1526358"/>
            <a:ext cx="2626794" cy="3503220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5041622" y="1404349"/>
            <a:ext cx="2826028" cy="3781887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6020909" y="5308246"/>
            <a:ext cx="6159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후면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5299357" y="5665476"/>
            <a:ext cx="230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err="1" smtClean="0">
                <a:latin typeface="+mn-ea"/>
              </a:rPr>
              <a:t>브레드</a:t>
            </a:r>
            <a:r>
              <a:rPr lang="ko-KR" altLang="en-US" sz="1200" dirty="0" smtClean="0">
                <a:latin typeface="+mn-ea"/>
              </a:rPr>
              <a:t> 보드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메인프로세서 및 </a:t>
            </a:r>
            <a:r>
              <a:rPr lang="en-US" altLang="ko-KR" sz="1200" dirty="0" smtClean="0">
                <a:latin typeface="+mn-ea"/>
              </a:rPr>
              <a:t>IR</a:t>
            </a:r>
            <a:r>
              <a:rPr lang="ko-KR" altLang="en-US" sz="1200" dirty="0" smtClean="0">
                <a:latin typeface="+mn-ea"/>
              </a:rPr>
              <a:t>회로 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566" y="1565406"/>
            <a:ext cx="2626794" cy="35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0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시스템의 내용 및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855177" y="1077961"/>
            <a:ext cx="1592840" cy="914400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TV </a:t>
            </a:r>
            <a:r>
              <a:rPr lang="ko-KR" altLang="en-US" b="1" dirty="0" err="1" smtClean="0"/>
              <a:t>리모콘</a:t>
            </a:r>
            <a:endParaRPr lang="ko-KR" altLang="en-US" b="1" dirty="0"/>
          </a:p>
        </p:txBody>
      </p:sp>
      <p:cxnSp>
        <p:nvCxnSpPr>
          <p:cNvPr id="7" name="직선 화살표 연결선 6"/>
          <p:cNvCxnSpPr>
            <a:stCxn id="4" idx="3"/>
          </p:cNvCxnSpPr>
          <p:nvPr/>
        </p:nvCxnSpPr>
        <p:spPr>
          <a:xfrm flipV="1">
            <a:off x="3448017" y="1535161"/>
            <a:ext cx="21336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5581683" y="1077961"/>
            <a:ext cx="1592840" cy="914400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IR </a:t>
            </a:r>
            <a:r>
              <a:rPr lang="ko-KR" altLang="en-US" b="1" dirty="0" smtClean="0">
                <a:solidFill>
                  <a:srgbClr val="FFFF00"/>
                </a:solidFill>
              </a:rPr>
              <a:t>수신</a:t>
            </a:r>
            <a:r>
              <a:rPr lang="ko-KR" altLang="en-US" b="1" dirty="0" smtClean="0"/>
              <a:t> 센서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687935" y="161133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명령어 값 수신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55176" y="4901741"/>
            <a:ext cx="1592840" cy="914400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TV</a:t>
            </a:r>
            <a:endParaRPr lang="ko-KR" altLang="en-US" b="1" dirty="0"/>
          </a:p>
        </p:txBody>
      </p:sp>
      <p:cxnSp>
        <p:nvCxnSpPr>
          <p:cNvPr id="14" name="직선 화살표 연결선 13"/>
          <p:cNvCxnSpPr>
            <a:stCxn id="15" idx="1"/>
            <a:endCxn id="13" idx="3"/>
          </p:cNvCxnSpPr>
          <p:nvPr/>
        </p:nvCxnSpPr>
        <p:spPr>
          <a:xfrm flipH="1">
            <a:off x="3448016" y="5358941"/>
            <a:ext cx="21336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5581682" y="4901741"/>
            <a:ext cx="1592840" cy="914400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IR </a:t>
            </a:r>
            <a:r>
              <a:rPr lang="ko-KR" altLang="en-US" b="1" dirty="0">
                <a:solidFill>
                  <a:srgbClr val="FFFF00"/>
                </a:solidFill>
              </a:rPr>
              <a:t>송</a:t>
            </a:r>
            <a:r>
              <a:rPr lang="ko-KR" altLang="en-US" b="1" dirty="0" smtClean="0">
                <a:solidFill>
                  <a:srgbClr val="FFFF00"/>
                </a:solidFill>
              </a:rPr>
              <a:t>신</a:t>
            </a:r>
            <a:r>
              <a:rPr lang="ko-KR" altLang="en-US" b="1" dirty="0" smtClean="0"/>
              <a:t> 센서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687934" y="543511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명령어 값 송신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855176" y="2480472"/>
            <a:ext cx="1592840" cy="914400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정전식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터치패드</a:t>
            </a:r>
            <a:endParaRPr lang="en-US" altLang="ko-KR" b="1" dirty="0" smtClean="0"/>
          </a:p>
        </p:txBody>
      </p:sp>
      <p:cxnSp>
        <p:nvCxnSpPr>
          <p:cNvPr id="21" name="직선 화살표 연결선 20"/>
          <p:cNvCxnSpPr>
            <a:stCxn id="20" idx="3"/>
          </p:cNvCxnSpPr>
          <p:nvPr/>
        </p:nvCxnSpPr>
        <p:spPr>
          <a:xfrm flipV="1">
            <a:off x="3448016" y="2937672"/>
            <a:ext cx="21336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5581682" y="2480472"/>
            <a:ext cx="1592840" cy="914400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아두이노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나노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804557" y="301385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제스처 확인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55175" y="3672794"/>
            <a:ext cx="1592840" cy="914400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아두이노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나노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687932" y="3847217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제스처 인식 및</a:t>
            </a:r>
            <a:endParaRPr lang="en-US" altLang="ko-KR" dirty="0" smtClean="0"/>
          </a:p>
          <a:p>
            <a:r>
              <a:rPr lang="en-US" altLang="ko-KR" dirty="0" smtClean="0"/>
              <a:t>IR </a:t>
            </a:r>
            <a:r>
              <a:rPr lang="ko-KR" altLang="en-US" dirty="0" smtClean="0"/>
              <a:t>값 전달</a:t>
            </a:r>
            <a:endParaRPr lang="en-US" altLang="ko-KR" dirty="0" smtClean="0"/>
          </a:p>
        </p:txBody>
      </p:sp>
      <p:cxnSp>
        <p:nvCxnSpPr>
          <p:cNvPr id="32" name="꺾인 연결선 31"/>
          <p:cNvCxnSpPr>
            <a:stCxn id="30" idx="3"/>
            <a:endCxn id="15" idx="0"/>
          </p:cNvCxnSpPr>
          <p:nvPr/>
        </p:nvCxnSpPr>
        <p:spPr>
          <a:xfrm>
            <a:off x="5421099" y="4170383"/>
            <a:ext cx="957003" cy="7313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aeufGMLZ6f4cdCbhkTB3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opYkUTD7qABHdSGfRxOu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VgDfMlUYA4jayhh1HOv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DTBptqZV2uc8jFWqjFc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8pChlaXnULdSmJ4motlV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HbEfVRAWoJn4JJGiHEPM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BYOn956YP6sfx4V7ktuW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heme/theme1.xml><?xml version="1.0" encoding="utf-8"?>
<a:theme xmlns:a="http://schemas.openxmlformats.org/drawingml/2006/main" name="PNU_CSE201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U_CSE2018" id="{439E5F79-CFE3-4032-A601-C40681A7A87C}" vid="{10F89F83-683A-40D6-BA90-26E73A59182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PNU_CSE2018</Template>
  <TotalTime>2346</TotalTime>
  <Words>697</Words>
  <Application>Microsoft Office PowerPoint</Application>
  <PresentationFormat>화면 슬라이드 쇼(4:3)</PresentationFormat>
  <Paragraphs>170</Paragraphs>
  <Slides>17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2" baseType="lpstr">
      <vt:lpstr>KoPub돋움체 Medium</vt:lpstr>
      <vt:lpstr>NanumBarunGothicOTF</vt:lpstr>
      <vt:lpstr>나눔고딕 Bold</vt:lpstr>
      <vt:lpstr>나눔고딕 ExtraBold</vt:lpstr>
      <vt:lpstr>나눔명조 ExtraBold</vt:lpstr>
      <vt:lpstr>Malgun Gothic</vt:lpstr>
      <vt:lpstr>Malgun Gothic</vt:lpstr>
      <vt:lpstr>Arial</vt:lpstr>
      <vt:lpstr>Candara</vt:lpstr>
      <vt:lpstr>Cooper Black</vt:lpstr>
      <vt:lpstr>Snap ITC</vt:lpstr>
      <vt:lpstr>Tahoma</vt:lpstr>
      <vt:lpstr>Times New Roman</vt:lpstr>
      <vt:lpstr>Wingdings</vt:lpstr>
      <vt:lpstr>PNU_CSE2018</vt:lpstr>
      <vt:lpstr>버튼리스 트랙패드 커스텀 리모컨 Button-Less Trackpad Custom Remote Controller</vt:lpstr>
      <vt:lpstr>목차</vt:lpstr>
      <vt:lpstr>배경 및 필요성</vt:lpstr>
      <vt:lpstr>기존 시스템/ 서비스의 현상 및 한계</vt:lpstr>
      <vt:lpstr>제안하는 시스템의 목표와 특성</vt:lpstr>
      <vt:lpstr>제안하는 시스템의 내용 및 방법</vt:lpstr>
      <vt:lpstr>제안하는 시스템의 내용 및 방법</vt:lpstr>
      <vt:lpstr>제안하는 시스템의 내용 및 방법</vt:lpstr>
      <vt:lpstr>제안하는 시스템의 내용 및 방법</vt:lpstr>
      <vt:lpstr>제안하는 시스템의 내용 및 방법</vt:lpstr>
      <vt:lpstr>제안하는 시스템의 내용 및 방법</vt:lpstr>
      <vt:lpstr>제안하는 시스템의 내용 및 방법</vt:lpstr>
      <vt:lpstr>제안하는 시스템의 내용 및 방법</vt:lpstr>
      <vt:lpstr>시연</vt:lpstr>
      <vt:lpstr>시연</vt:lpstr>
      <vt:lpstr>개선점 및 향후 발전 방향</vt:lpstr>
      <vt:lpstr>필요한 부품 목록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기초 실험 교과목 개요</dc:title>
  <dc:creator>김종덕</dc:creator>
  <cp:lastModifiedBy>신병근</cp:lastModifiedBy>
  <cp:revision>150</cp:revision>
  <dcterms:created xsi:type="dcterms:W3CDTF">2018-02-20T01:52:53Z</dcterms:created>
  <dcterms:modified xsi:type="dcterms:W3CDTF">2022-12-26T06:04:41Z</dcterms:modified>
</cp:coreProperties>
</file>